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7"/>
  </p:notesMasterIdLst>
  <p:sldIdLst>
    <p:sldId id="256" r:id="rId2"/>
    <p:sldId id="302" r:id="rId3"/>
    <p:sldId id="316" r:id="rId4"/>
    <p:sldId id="323" r:id="rId5"/>
    <p:sldId id="315" r:id="rId6"/>
    <p:sldId id="361" r:id="rId7"/>
    <p:sldId id="327" r:id="rId8"/>
    <p:sldId id="324" r:id="rId9"/>
    <p:sldId id="330" r:id="rId10"/>
    <p:sldId id="350" r:id="rId11"/>
    <p:sldId id="363" r:id="rId12"/>
    <p:sldId id="317" r:id="rId13"/>
    <p:sldId id="364" r:id="rId14"/>
    <p:sldId id="297" r:id="rId15"/>
    <p:sldId id="298" r:id="rId16"/>
    <p:sldId id="299" r:id="rId17"/>
    <p:sldId id="275" r:id="rId18"/>
    <p:sldId id="291" r:id="rId19"/>
    <p:sldId id="280" r:id="rId20"/>
    <p:sldId id="282" r:id="rId21"/>
    <p:sldId id="270" r:id="rId22"/>
    <p:sldId id="285" r:id="rId23"/>
    <p:sldId id="290" r:id="rId24"/>
    <p:sldId id="307" r:id="rId25"/>
    <p:sldId id="308" r:id="rId26"/>
    <p:sldId id="335" r:id="rId27"/>
    <p:sldId id="345" r:id="rId28"/>
    <p:sldId id="341" r:id="rId29"/>
    <p:sldId id="339" r:id="rId30"/>
    <p:sldId id="340" r:id="rId31"/>
    <p:sldId id="366" r:id="rId32"/>
    <p:sldId id="368" r:id="rId33"/>
    <p:sldId id="370" r:id="rId34"/>
    <p:sldId id="371" r:id="rId35"/>
    <p:sldId id="300" r:id="rId36"/>
    <p:sldId id="258" r:id="rId37"/>
    <p:sldId id="271" r:id="rId38"/>
    <p:sldId id="294" r:id="rId39"/>
    <p:sldId id="303" r:id="rId40"/>
    <p:sldId id="312" r:id="rId41"/>
    <p:sldId id="304" r:id="rId42"/>
    <p:sldId id="306" r:id="rId43"/>
    <p:sldId id="321" r:id="rId44"/>
    <p:sldId id="347" r:id="rId45"/>
    <p:sldId id="325" r:id="rId46"/>
    <p:sldId id="349" r:id="rId47"/>
    <p:sldId id="342" r:id="rId48"/>
    <p:sldId id="318" r:id="rId49"/>
    <p:sldId id="362" r:id="rId50"/>
    <p:sldId id="338" r:id="rId51"/>
    <p:sldId id="313" r:id="rId52"/>
    <p:sldId id="314" r:id="rId53"/>
    <p:sldId id="320" r:id="rId54"/>
    <p:sldId id="337" r:id="rId55"/>
    <p:sldId id="329"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17C0"/>
    <a:srgbClr val="FF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D516E-004D-4231-8C3B-907DBDDA0E84}" type="datetimeFigureOut">
              <a:rPr lang="en-IN" smtClean="0"/>
              <a:t>26-06-2021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77077-82C2-4B93-AABB-800ABC5D3A74}" type="slidenum">
              <a:rPr lang="en-IN" smtClean="0"/>
              <a:t>‹#›</a:t>
            </a:fld>
            <a:endParaRPr lang="en-IN"/>
          </a:p>
        </p:txBody>
      </p:sp>
    </p:spTree>
    <p:extLst>
      <p:ext uri="{BB962C8B-B14F-4D97-AF65-F5344CB8AC3E}">
        <p14:creationId xmlns:p14="http://schemas.microsoft.com/office/powerpoint/2010/main" val="3822743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F6A61A-E33E-47B2-880B-26008FD8792B}" type="datetimeFigureOut">
              <a:rPr lang="en-IN" smtClean="0"/>
              <a:t>26-06-2021</a:t>
            </a:fld>
            <a:endParaRPr lang="en-IN"/>
          </a:p>
        </p:txBody>
      </p:sp>
      <p:sp>
        <p:nvSpPr>
          <p:cNvPr id="5" name="Footer Placeholder 4"/>
          <p:cNvSpPr>
            <a:spLocks noGrp="1"/>
          </p:cNvSpPr>
          <p:nvPr>
            <p:ph type="ftr" sz="quarter" idx="11"/>
          </p:nvPr>
        </p:nvSpPr>
        <p:spPr>
          <a:xfrm>
            <a:off x="2493105" y="329307"/>
            <a:ext cx="4897310" cy="309201"/>
          </a:xfrm>
        </p:spPr>
        <p:txBody>
          <a:bodyPr/>
          <a:lstStyle/>
          <a:p>
            <a:endParaRPr lang="en-IN"/>
          </a:p>
        </p:txBody>
      </p:sp>
      <p:sp>
        <p:nvSpPr>
          <p:cNvPr id="6" name="Slide Number Placeholder 5"/>
          <p:cNvSpPr>
            <a:spLocks noGrp="1"/>
          </p:cNvSpPr>
          <p:nvPr>
            <p:ph type="sldNum" sz="quarter" idx="12"/>
          </p:nvPr>
        </p:nvSpPr>
        <p:spPr>
          <a:xfrm>
            <a:off x="1437664" y="798973"/>
            <a:ext cx="811019" cy="503578"/>
          </a:xfrm>
        </p:spPr>
        <p:txBody>
          <a:bodyPr/>
          <a:lstStyle/>
          <a:p>
            <a:fld id="{1CABB949-4725-41A7-A8E3-8FAB7259DE95}" type="slidenum">
              <a:rPr lang="en-IN" smtClean="0"/>
              <a:t>‹#›</a:t>
            </a:fld>
            <a:endParaRPr lang="en-IN"/>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2065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F6A61A-E33E-47B2-880B-26008FD8792B}" type="datetimeFigureOut">
              <a:rPr lang="en-IN" smtClean="0"/>
              <a:t>26-06-2021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CABB949-4725-41A7-A8E3-8FAB7259DE95}" type="slidenum">
              <a:rPr lang="en-IN" smtClean="0"/>
              <a:t>‹#›</a:t>
            </a:fld>
            <a:endParaRPr lang="en-IN"/>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7622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F6A61A-E33E-47B2-880B-26008FD8792B}" type="datetimeFigureOut">
              <a:rPr lang="en-IN" smtClean="0"/>
              <a:t>26-06-2021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CABB949-4725-41A7-A8E3-8FAB7259DE95}" type="slidenum">
              <a:rPr lang="en-IN" smtClean="0"/>
              <a:t>‹#›</a:t>
            </a:fld>
            <a:endParaRPr lang="en-IN"/>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229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F6A61A-E33E-47B2-880B-26008FD8792B}" type="datetimeFigureOut">
              <a:rPr lang="en-IN" smtClean="0"/>
              <a:t>26-06-2021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CABB949-4725-41A7-A8E3-8FAB7259DE95}" type="slidenum">
              <a:rPr lang="en-IN" smtClean="0"/>
              <a:t>‹#›</a:t>
            </a:fld>
            <a:endParaRPr lang="en-IN"/>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56222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F6A61A-E33E-47B2-880B-26008FD8792B}" type="datetimeFigureOut">
              <a:rPr lang="en-IN" smtClean="0"/>
              <a:t>26-06-2021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CABB949-4725-41A7-A8E3-8FAB7259DE95}" type="slidenum">
              <a:rPr lang="en-IN" smtClean="0"/>
              <a:t>‹#›</a:t>
            </a:fld>
            <a:endParaRPr lang="en-IN"/>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679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F6A61A-E33E-47B2-880B-26008FD8792B}" type="datetimeFigureOut">
              <a:rPr lang="en-IN" smtClean="0"/>
              <a:t>26-06-2021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CABB949-4725-41A7-A8E3-8FAB7259DE95}" type="slidenum">
              <a:rPr lang="en-IN" smtClean="0"/>
              <a:t>‹#›</a:t>
            </a:fld>
            <a:endParaRPr lang="en-IN"/>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755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F6A61A-E33E-47B2-880B-26008FD8792B}" type="datetimeFigureOut">
              <a:rPr lang="en-IN" smtClean="0"/>
              <a:t>26-06-2021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CABB949-4725-41A7-A8E3-8FAB7259DE95}" type="slidenum">
              <a:rPr lang="en-IN" smtClean="0"/>
              <a:t>‹#›</a:t>
            </a:fld>
            <a:endParaRPr lang="en-IN"/>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531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F6A61A-E33E-47B2-880B-26008FD8792B}" type="datetimeFigureOut">
              <a:rPr lang="en-IN" smtClean="0"/>
              <a:t>26-06-2021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CABB949-4725-41A7-A8E3-8FAB7259DE95}" type="slidenum">
              <a:rPr lang="en-IN" smtClean="0"/>
              <a:t>‹#›</a:t>
            </a:fld>
            <a:endParaRPr lang="en-IN"/>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0068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6A61A-E33E-47B2-880B-26008FD8792B}" type="datetimeFigureOut">
              <a:rPr lang="en-IN" smtClean="0"/>
              <a:t>26-06-2021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CABB949-4725-41A7-A8E3-8FAB7259DE95}" type="slidenum">
              <a:rPr lang="en-IN" smtClean="0"/>
              <a:t>‹#›</a:t>
            </a:fld>
            <a:endParaRPr lang="en-IN"/>
          </a:p>
        </p:txBody>
      </p:sp>
    </p:spTree>
    <p:extLst>
      <p:ext uri="{BB962C8B-B14F-4D97-AF65-F5344CB8AC3E}">
        <p14:creationId xmlns:p14="http://schemas.microsoft.com/office/powerpoint/2010/main" val="276241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F6A61A-E33E-47B2-880B-26008FD8792B}" type="datetimeFigureOut">
              <a:rPr lang="en-IN" smtClean="0"/>
              <a:t>26-06-2021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CABB949-4725-41A7-A8E3-8FAB7259DE95}" type="slidenum">
              <a:rPr lang="en-IN" smtClean="0"/>
              <a:t>‹#›</a:t>
            </a:fld>
            <a:endParaRPr lang="en-IN"/>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5935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E0F6A61A-E33E-47B2-880B-26008FD8792B}" type="datetimeFigureOut">
              <a:rPr lang="en-IN" smtClean="0"/>
              <a:t>26-06-2021</a:t>
            </a:fld>
            <a:endParaRPr lang="en-IN"/>
          </a:p>
        </p:txBody>
      </p:sp>
      <p:sp>
        <p:nvSpPr>
          <p:cNvPr id="6" name="Footer Placeholder 5"/>
          <p:cNvSpPr>
            <a:spLocks noGrp="1"/>
          </p:cNvSpPr>
          <p:nvPr>
            <p:ph type="ftr" sz="quarter" idx="11"/>
          </p:nvPr>
        </p:nvSpPr>
        <p:spPr>
          <a:xfrm>
            <a:off x="1534910" y="318640"/>
            <a:ext cx="5453475" cy="320931"/>
          </a:xfrm>
        </p:spPr>
        <p:txBody>
          <a:bodyPr/>
          <a:lstStyle/>
          <a:p>
            <a:endParaRPr lang="en-IN"/>
          </a:p>
        </p:txBody>
      </p:sp>
      <p:sp>
        <p:nvSpPr>
          <p:cNvPr id="7" name="Slide Number Placeholder 6"/>
          <p:cNvSpPr>
            <a:spLocks noGrp="1"/>
          </p:cNvSpPr>
          <p:nvPr>
            <p:ph type="sldNum" sz="quarter" idx="12"/>
          </p:nvPr>
        </p:nvSpPr>
        <p:spPr/>
        <p:txBody>
          <a:bodyPr/>
          <a:lstStyle/>
          <a:p>
            <a:fld id="{1CABB949-4725-41A7-A8E3-8FAB7259DE95}" type="slidenum">
              <a:rPr lang="en-IN" smtClean="0"/>
              <a:t>‹#›</a:t>
            </a:fld>
            <a:endParaRPr lang="en-IN"/>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87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0F6A61A-E33E-47B2-880B-26008FD8792B}" type="datetimeFigureOut">
              <a:rPr lang="en-IN" smtClean="0"/>
              <a:t>26-06-2021</a:t>
            </a:fld>
            <a:endParaRPr lang="en-IN"/>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CABB949-4725-41A7-A8E3-8FAB7259DE95}" type="slidenum">
              <a:rPr lang="en-IN" smtClean="0"/>
              <a:t>‹#›</a:t>
            </a:fld>
            <a:endParaRPr lang="en-IN"/>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142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Vice_President_of_India" TargetMode="Externa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https://en.wikipedia.org/wiki/President_of_Indi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jpeg"/><Relationship Id="rId7" Type="http://schemas.openxmlformats.org/officeDocument/2006/relationships/image" Target="../media/image103.jpeg"/><Relationship Id="rId2" Type="http://schemas.openxmlformats.org/officeDocument/2006/relationships/image" Target="../media/image66.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2.png"/><Relationship Id="rId4" Type="http://schemas.openxmlformats.org/officeDocument/2006/relationships/image" Target="../media/image101.jpeg"/><Relationship Id="rId9"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4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4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147.png"/></Relationships>
</file>

<file path=ppt/slides/_rels/slide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png"/></Relationships>
</file>

<file path=ppt/slides/_rels/slide5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6048103" y="3097127"/>
            <a:ext cx="6200503" cy="830997"/>
          </a:xfrm>
          <a:prstGeom prst="rect">
            <a:avLst/>
          </a:prstGeom>
        </p:spPr>
        <p:txBody>
          <a:bodyPr wrap="square">
            <a:spAutoFit/>
          </a:bodyPr>
          <a:lstStyle/>
          <a:p>
            <a:pPr algn="ctr"/>
            <a:r>
              <a:rPr lang="en-IN" sz="2400" b="1" spc="50" dirty="0">
                <a:ln w="9525" cmpd="sng">
                  <a:solidFill>
                    <a:schemeClr val="accent1"/>
                  </a:solidFill>
                  <a:prstDash val="solid"/>
                </a:ln>
                <a:solidFill>
                  <a:schemeClr val="accent3">
                    <a:lumMod val="50000"/>
                  </a:schemeClr>
                </a:solidFill>
                <a:effectLst>
                  <a:glow rad="38100">
                    <a:schemeClr val="accent1">
                      <a:alpha val="40000"/>
                    </a:schemeClr>
                  </a:glow>
                </a:effectLst>
                <a:latin typeface="Algerian" panose="04020705040A02060702" pitchFamily="82" charset="0"/>
              </a:rPr>
              <a:t>AGURCHAND MANMULL JAIN SCHOOL</a:t>
            </a:r>
          </a:p>
          <a:p>
            <a:pPr algn="ctr"/>
            <a:r>
              <a:rPr lang="en-IN" sz="2400" b="1" spc="50" dirty="0">
                <a:ln w="9525" cmpd="sng">
                  <a:solidFill>
                    <a:schemeClr val="accent1"/>
                  </a:solidFill>
                  <a:prstDash val="solid"/>
                </a:ln>
                <a:solidFill>
                  <a:schemeClr val="accent3">
                    <a:lumMod val="50000"/>
                  </a:schemeClr>
                </a:solidFill>
                <a:effectLst>
                  <a:glow rad="38100">
                    <a:schemeClr val="accent1">
                      <a:alpha val="40000"/>
                    </a:schemeClr>
                  </a:glow>
                </a:effectLst>
                <a:latin typeface="Algerian" panose="04020705040A02060702" pitchFamily="82" charset="0"/>
              </a:rPr>
              <a:t>MEENAMBAKKAM, CHENNAI – 600 114</a:t>
            </a:r>
            <a:endParaRPr lang="en-US" sz="2400" b="1" spc="50" dirty="0">
              <a:ln w="9525" cmpd="sng">
                <a:solidFill>
                  <a:schemeClr val="accent1"/>
                </a:solidFill>
                <a:prstDash val="solid"/>
              </a:ln>
              <a:solidFill>
                <a:schemeClr val="accent3">
                  <a:lumMod val="50000"/>
                </a:schemeClr>
              </a:solidFill>
              <a:effectLst>
                <a:glow rad="38100">
                  <a:schemeClr val="accent1">
                    <a:alpha val="40000"/>
                  </a:schemeClr>
                </a:glow>
              </a:effectLst>
              <a:latin typeface="Algerian" panose="04020705040A02060702" pitchFamily="82" charset="0"/>
            </a:endParaRP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6298" y="3295679"/>
            <a:ext cx="937599" cy="63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880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EEA92A-2A5B-47B7-AF30-E78F5D968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5524" y="0"/>
            <a:ext cx="8399958" cy="3891280"/>
          </a:xfrm>
          <a:prstGeom prst="rect">
            <a:avLst/>
          </a:prstGeom>
        </p:spPr>
      </p:pic>
      <p:pic>
        <p:nvPicPr>
          <p:cNvPr id="8" name="Picture 7">
            <a:extLst>
              <a:ext uri="{FF2B5EF4-FFF2-40B4-BE49-F238E27FC236}">
                <a16:creationId xmlns:a16="http://schemas.microsoft.com/office/drawing/2014/main" id="{3A857FF4-1B4F-4147-8A0A-D51202320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2" y="3566160"/>
            <a:ext cx="12192000" cy="3413760"/>
          </a:xfrm>
          <a:prstGeom prst="rect">
            <a:avLst/>
          </a:prstGeom>
        </p:spPr>
      </p:pic>
      <p:pic>
        <p:nvPicPr>
          <p:cNvPr id="11" name="Picture 10">
            <a:extLst>
              <a:ext uri="{FF2B5EF4-FFF2-40B4-BE49-F238E27FC236}">
                <a16:creationId xmlns:a16="http://schemas.microsoft.com/office/drawing/2014/main" id="{F81A8D3A-0CFC-48FA-98CC-FA4BECD0E611}"/>
              </a:ext>
            </a:extLst>
          </p:cNvPr>
          <p:cNvPicPr>
            <a:picLocks noChangeAspect="1"/>
          </p:cNvPicPr>
          <p:nvPr/>
        </p:nvPicPr>
        <p:blipFill>
          <a:blip r:embed="rId4"/>
          <a:stretch>
            <a:fillRect/>
          </a:stretch>
        </p:blipFill>
        <p:spPr>
          <a:xfrm rot="19605433">
            <a:off x="-337867" y="292900"/>
            <a:ext cx="4411959" cy="2755800"/>
          </a:xfrm>
          <a:prstGeom prst="rect">
            <a:avLst/>
          </a:prstGeom>
        </p:spPr>
      </p:pic>
    </p:spTree>
    <p:extLst>
      <p:ext uri="{BB962C8B-B14F-4D97-AF65-F5344CB8AC3E}">
        <p14:creationId xmlns:p14="http://schemas.microsoft.com/office/powerpoint/2010/main" val="258983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53C9-81BF-4975-89DF-3A41A60E772D}"/>
              </a:ext>
            </a:extLst>
          </p:cNvPr>
          <p:cNvSpPr>
            <a:spLocks noGrp="1"/>
          </p:cNvSpPr>
          <p:nvPr>
            <p:ph type="title"/>
          </p:nvPr>
        </p:nvSpPr>
        <p:spPr/>
        <p:txBody>
          <a:bodyPr/>
          <a:lstStyle/>
          <a:p>
            <a:endParaRPr lang="en-IN"/>
          </a:p>
        </p:txBody>
      </p:sp>
      <p:sp>
        <p:nvSpPr>
          <p:cNvPr id="6" name="Content Placeholder 5">
            <a:extLst>
              <a:ext uri="{FF2B5EF4-FFF2-40B4-BE49-F238E27FC236}">
                <a16:creationId xmlns:a16="http://schemas.microsoft.com/office/drawing/2014/main" id="{D50592FC-A915-4C2F-A526-5B97B2B3B1A1}"/>
              </a:ext>
            </a:extLst>
          </p:cNvPr>
          <p:cNvSpPr>
            <a:spLocks noGrp="1"/>
          </p:cNvSpPr>
          <p:nvPr>
            <p:ph idx="1"/>
          </p:nvPr>
        </p:nvSpPr>
        <p:spPr/>
        <p:txBody>
          <a:bodyPr/>
          <a:lstStyle/>
          <a:p>
            <a:endParaRPr lang="en-IN" dirty="0"/>
          </a:p>
        </p:txBody>
      </p:sp>
      <p:pic>
        <p:nvPicPr>
          <p:cNvPr id="7" name="Picture 6">
            <a:extLst>
              <a:ext uri="{FF2B5EF4-FFF2-40B4-BE49-F238E27FC236}">
                <a16:creationId xmlns:a16="http://schemas.microsoft.com/office/drawing/2014/main" id="{EA4063E7-1190-45B0-869B-F1FD8B635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65" y="318977"/>
            <a:ext cx="6858000" cy="2955851"/>
          </a:xfrm>
          <a:prstGeom prst="rect">
            <a:avLst/>
          </a:prstGeom>
          <a:ln w="228600" cap="sq" cmpd="thickThin">
            <a:solidFill>
              <a:schemeClr val="accent1">
                <a:lumMod val="50000"/>
              </a:schemeClr>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8C7D9D12-4115-4A83-B041-168F71A03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330" y="3429000"/>
            <a:ext cx="10121670" cy="3370520"/>
          </a:xfrm>
          <a:prstGeom prst="snip2DiagRect">
            <a:avLst/>
          </a:prstGeom>
          <a:solidFill>
            <a:srgbClr val="FFFFFF">
              <a:shade val="85000"/>
            </a:srgbClr>
          </a:solidFill>
          <a:ln w="889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4C47D4C-246B-4E58-907E-928FD475F7D0}"/>
              </a:ext>
            </a:extLst>
          </p:cNvPr>
          <p:cNvPicPr>
            <a:picLocks noChangeAspect="1"/>
          </p:cNvPicPr>
          <p:nvPr/>
        </p:nvPicPr>
        <p:blipFill>
          <a:blip r:embed="rId4"/>
          <a:stretch>
            <a:fillRect/>
          </a:stretch>
        </p:blipFill>
        <p:spPr>
          <a:xfrm rot="2285118">
            <a:off x="7878854" y="662531"/>
            <a:ext cx="3509519" cy="2194556"/>
          </a:xfrm>
          <a:prstGeom prst="rect">
            <a:avLst/>
          </a:prstGeom>
        </p:spPr>
      </p:pic>
    </p:spTree>
    <p:extLst>
      <p:ext uri="{BB962C8B-B14F-4D97-AF65-F5344CB8AC3E}">
        <p14:creationId xmlns:p14="http://schemas.microsoft.com/office/powerpoint/2010/main" val="4198970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96B58-A440-412A-84AB-25311B69B03B}"/>
              </a:ext>
            </a:extLst>
          </p:cNvPr>
          <p:cNvPicPr>
            <a:picLocks noChangeAspect="1"/>
          </p:cNvPicPr>
          <p:nvPr/>
        </p:nvPicPr>
        <p:blipFill>
          <a:blip r:embed="rId2"/>
          <a:stretch>
            <a:fillRect/>
          </a:stretch>
        </p:blipFill>
        <p:spPr>
          <a:xfrm>
            <a:off x="0" y="255311"/>
            <a:ext cx="12192000" cy="5946706"/>
          </a:xfrm>
          <a:prstGeom prst="rect">
            <a:avLst/>
          </a:prstGeom>
        </p:spPr>
      </p:pic>
      <p:pic>
        <p:nvPicPr>
          <p:cNvPr id="9" name="Picture 8">
            <a:extLst>
              <a:ext uri="{FF2B5EF4-FFF2-40B4-BE49-F238E27FC236}">
                <a16:creationId xmlns:a16="http://schemas.microsoft.com/office/drawing/2014/main" id="{43F359EF-7349-4356-BFDE-5F16B1FFDE0E}"/>
              </a:ext>
            </a:extLst>
          </p:cNvPr>
          <p:cNvPicPr>
            <a:picLocks noChangeAspect="1"/>
          </p:cNvPicPr>
          <p:nvPr/>
        </p:nvPicPr>
        <p:blipFill rotWithShape="1">
          <a:blip r:embed="rId3"/>
          <a:srcRect l="33206" t="9564" r="33968" b="7826"/>
          <a:stretch/>
        </p:blipFill>
        <p:spPr>
          <a:xfrm>
            <a:off x="5098773" y="255310"/>
            <a:ext cx="6995323" cy="6420677"/>
          </a:xfrm>
          <a:prstGeom prst="rect">
            <a:avLst/>
          </a:prstGeom>
        </p:spPr>
      </p:pic>
      <p:sp>
        <p:nvSpPr>
          <p:cNvPr id="12" name="TextBox 11">
            <a:extLst>
              <a:ext uri="{FF2B5EF4-FFF2-40B4-BE49-F238E27FC236}">
                <a16:creationId xmlns:a16="http://schemas.microsoft.com/office/drawing/2014/main" id="{78CCA860-7007-44E2-AEE4-DCB01E6B46B1}"/>
              </a:ext>
            </a:extLst>
          </p:cNvPr>
          <p:cNvSpPr txBox="1"/>
          <p:nvPr/>
        </p:nvSpPr>
        <p:spPr>
          <a:xfrm rot="19477984">
            <a:off x="6463504" y="3966021"/>
            <a:ext cx="4959626" cy="1323439"/>
          </a:xfrm>
          <a:prstGeom prst="rect">
            <a:avLst/>
          </a:prstGeom>
          <a:noFill/>
        </p:spPr>
        <p:txBody>
          <a:bodyPr wrap="square" rtlCol="0">
            <a:spAutoFit/>
          </a:bodyP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TERM-1 REPORT CARDS</a:t>
            </a:r>
            <a:endPar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TextBox 6">
            <a:extLst>
              <a:ext uri="{FF2B5EF4-FFF2-40B4-BE49-F238E27FC236}">
                <a16:creationId xmlns:a16="http://schemas.microsoft.com/office/drawing/2014/main" id="{1D2AD28C-BDD0-43FF-9127-EB033CF1CBBA}"/>
              </a:ext>
            </a:extLst>
          </p:cNvPr>
          <p:cNvSpPr txBox="1"/>
          <p:nvPr/>
        </p:nvSpPr>
        <p:spPr>
          <a:xfrm>
            <a:off x="-1" y="255310"/>
            <a:ext cx="5000870" cy="6695872"/>
          </a:xfrm>
          <a:prstGeom prst="rect">
            <a:avLst/>
          </a:prstGeom>
          <a:noFill/>
        </p:spPr>
        <p:txBody>
          <a:bodyPr wrap="square">
            <a:spAutoFit/>
          </a:bodyPr>
          <a:lstStyle/>
          <a:p>
            <a:pPr algn="just">
              <a:lnSpc>
                <a:spcPct val="150000"/>
              </a:lnSpc>
            </a:pP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A report card is a short-term report of the student's grade. A student will get a report card for the duration of a grading period. No matter what age the student or what grade they are in, online report cards from School Cues are flexible, easy-to-use and highly configurable; a gift to schools. This is important for all students, particularly for high school and transfer students where their complete academic performance is charted. Teachers can also leave comments and track attendance. Whether it is report cards or transcripts which need to be emailed or printed, the data is consolidated and customized. This easy-to-use online Student report cards allows a school to streamline the process of grading and generating transcripts.</a:t>
            </a:r>
            <a:endParaRPr lang="en-IN" sz="1400" b="1"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7125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2D28-C2C0-474C-8B82-C89334323D3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0076319-447F-445E-A972-149A18B995AB}"/>
              </a:ext>
            </a:extLst>
          </p:cNvPr>
          <p:cNvSpPr>
            <a:spLocks noGrp="1"/>
          </p:cNvSpPr>
          <p:nvPr>
            <p:ph idx="1"/>
          </p:nvPr>
        </p:nvSpPr>
        <p:spPr/>
        <p:txBody>
          <a:bodyPr/>
          <a:lstStyle/>
          <a:p>
            <a:endParaRPr lang="en-IN"/>
          </a:p>
        </p:txBody>
      </p:sp>
      <p:pic>
        <p:nvPicPr>
          <p:cNvPr id="4" name="Picture 2" descr="Background Template Free Vector Art - (114,601 Free Downloads)">
            <a:extLst>
              <a:ext uri="{FF2B5EF4-FFF2-40B4-BE49-F238E27FC236}">
                <a16:creationId xmlns:a16="http://schemas.microsoft.com/office/drawing/2014/main" id="{0C69F924-2C0F-4C86-920B-39E867DA6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24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89FB8E5-1864-43C3-8291-0240E55A9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3" y="976871"/>
            <a:ext cx="6192078" cy="5881128"/>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7A658662-123B-456D-87FD-D0CA0E3CB9A2}"/>
              </a:ext>
            </a:extLst>
          </p:cNvPr>
          <p:cNvSpPr txBox="1"/>
          <p:nvPr/>
        </p:nvSpPr>
        <p:spPr>
          <a:xfrm>
            <a:off x="617056" y="134493"/>
            <a:ext cx="10874293" cy="707886"/>
          </a:xfrm>
          <a:prstGeom prst="rect">
            <a:avLst/>
          </a:prstGeom>
          <a:noFill/>
        </p:spPr>
        <p:txBody>
          <a:bodyPr wrap="square">
            <a:spAutoFit/>
          </a:bodyPr>
          <a:lstStyle/>
          <a:p>
            <a:pPr algn="ctr"/>
            <a:r>
              <a:rPr lang="en-US" sz="40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rial Black" panose="020B0A04020102020204" pitchFamily="34" charset="0"/>
                <a:cs typeface="Arial" panose="020B0604020202020204" pitchFamily="34" charset="0"/>
              </a:rPr>
              <a:t>Our Journey continues with Microsoft</a:t>
            </a:r>
            <a:endParaRPr lang="en-IN" sz="40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rial Black" panose="020B0A040201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74BA638-9EB8-4205-BA38-96D7752CF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76871"/>
            <a:ext cx="6166403" cy="5881128"/>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0761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C86071D4-AC76-4CBA-94D1-3221B987E9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 name="Picture 2">
            <a:extLst>
              <a:ext uri="{FF2B5EF4-FFF2-40B4-BE49-F238E27FC236}">
                <a16:creationId xmlns:a16="http://schemas.microsoft.com/office/drawing/2014/main" id="{F9D656A1-B548-4D39-919C-3072D20C3DD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021DDB1-0B58-41D9-8965-57FBE97BC8AC}"/>
              </a:ext>
            </a:extLst>
          </p:cNvPr>
          <p:cNvSpPr txBox="1"/>
          <p:nvPr/>
        </p:nvSpPr>
        <p:spPr>
          <a:xfrm>
            <a:off x="-1" y="164917"/>
            <a:ext cx="12060195" cy="6941452"/>
          </a:xfrm>
          <a:prstGeom prst="rect">
            <a:avLst/>
          </a:prstGeom>
          <a:noFill/>
          <a:ln>
            <a:noFill/>
          </a:ln>
          <a:effectLst>
            <a:glow rad="228600">
              <a:schemeClr val="accent6">
                <a:satMod val="175000"/>
                <a:alpha val="40000"/>
              </a:schemeClr>
            </a:glow>
          </a:effectLst>
        </p:spPr>
        <p:style>
          <a:lnRef idx="0">
            <a:scrgbClr r="0" g="0" b="0"/>
          </a:lnRef>
          <a:fillRef idx="0">
            <a:scrgbClr r="0" g="0" b="0"/>
          </a:fillRef>
          <a:effectRef idx="0">
            <a:scrgbClr r="0" g="0" b="0"/>
          </a:effectRef>
          <a:fontRef idx="minor">
            <a:schemeClr val="accent6"/>
          </a:fontRef>
        </p:style>
        <p:txBody>
          <a:bodyPr wrap="square">
            <a:spAutoFit/>
          </a:bodyPr>
          <a:lstStyle/>
          <a:p>
            <a:pPr marL="304800" marR="99060" algn="ctr">
              <a:spcBef>
                <a:spcPts val="855"/>
              </a:spcBef>
              <a:spcAft>
                <a:spcPts val="0"/>
              </a:spcAft>
            </a:pP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Black" panose="020B0A04020102020204" pitchFamily="34" charset="0"/>
                <a:ea typeface="Arial Black" panose="020B0A04020102020204" pitchFamily="34" charset="0"/>
                <a:cs typeface="Arial Black" panose="020B0A04020102020204" pitchFamily="34" charset="0"/>
              </a:rPr>
              <a:t>TEACHERS’ DAY CELEBRATION</a:t>
            </a:r>
            <a:endParaRPr lang="en-IN"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Black" panose="020B0A04020102020204" pitchFamily="34" charset="0"/>
              <a:ea typeface="Arial Black" panose="020B0A04020102020204" pitchFamily="34" charset="0"/>
              <a:cs typeface="Arial Black" panose="020B0A04020102020204" pitchFamily="34" charset="0"/>
            </a:endParaRPr>
          </a:p>
          <a:p>
            <a:pPr marL="304800" marR="99060">
              <a:lnSpc>
                <a:spcPct val="150000"/>
              </a:lnSpc>
              <a:spcBef>
                <a:spcPts val="855"/>
              </a:spcBef>
              <a:spcAft>
                <a:spcPts val="0"/>
              </a:spcAft>
            </a:pP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Teachers’ Day is celebrated in our country on mark of Dr. </a:t>
            </a:r>
            <a:r>
              <a:rPr lang="en-US" sz="2000" b="1" dirty="0" err="1">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Sarvepalli</a:t>
            </a: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 Radhakrishnan’s birthday. </a:t>
            </a:r>
          </a:p>
          <a:p>
            <a:pPr marL="304800" marR="55880">
              <a:lnSpc>
                <a:spcPct val="150000"/>
              </a:lnSpc>
              <a:spcBef>
                <a:spcPts val="305"/>
              </a:spcBef>
              <a:spcAft>
                <a:spcPts val="0"/>
              </a:spcAft>
            </a:pP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Dr. </a:t>
            </a:r>
            <a:r>
              <a:rPr lang="en-US" sz="2000" b="1" dirty="0" err="1">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Sarvepalli</a:t>
            </a: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 Radhakrishnan (5 September 1888 – 17 April 1975) was an Indian philosopher, academic, and statesman who served as the first </a:t>
            </a:r>
            <a:r>
              <a:rPr lang="en-US" sz="2000" b="1" u="none" strike="noStrike"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Vice President of India </a:t>
            </a: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(1952–1962) and the second </a:t>
            </a:r>
            <a:r>
              <a:rPr lang="en-US" sz="2000" b="1" u="none" strike="noStrike"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President of India </a:t>
            </a: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(1962–1967).</a:t>
            </a:r>
          </a:p>
          <a:p>
            <a:pPr marL="304800" marR="64770">
              <a:lnSpc>
                <a:spcPct val="150000"/>
              </a:lnSpc>
              <a:spcBef>
                <a:spcPts val="500"/>
              </a:spcBef>
              <a:spcAft>
                <a:spcPts val="0"/>
              </a:spcAft>
            </a:pP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Dr. Radhakrishnan believed that "teachers should be the best minds in the country". Since 1962, his birthday has been celebrated in India as Teachers' Day on 5 September every year.</a:t>
            </a:r>
          </a:p>
          <a:p>
            <a:pPr marL="304800">
              <a:lnSpc>
                <a:spcPct val="150000"/>
              </a:lnSpc>
              <a:spcBef>
                <a:spcPts val="500"/>
              </a:spcBef>
            </a:pP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In our school, we celebrated virtual teachers’ day on 5th September 2020. Teachers of our school gave speech about </a:t>
            </a:r>
            <a:r>
              <a:rPr lang="en-US" sz="2000" b="1" dirty="0" err="1">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Dr.Radhakrishnan</a:t>
            </a: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 students of our school portrayed teachers’ specialties. The students performed various </a:t>
            </a:r>
            <a:r>
              <a:rPr lang="en-US" sz="2000" b="1" dirty="0" err="1">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programmes</a:t>
            </a: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 like dance about Guru, Guru Sloka, and Guru Song. Documentary film about </a:t>
            </a:r>
            <a:r>
              <a:rPr lang="en-US" sz="2000" b="1" dirty="0" err="1">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Dr.Radhakrishnan</a:t>
            </a: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 was telecasted. On the theme of Happy family- Jain family video played about our school teachers. </a:t>
            </a:r>
          </a:p>
          <a:p>
            <a:pPr marL="304800">
              <a:lnSpc>
                <a:spcPct val="150000"/>
              </a:lnSpc>
              <a:spcBef>
                <a:spcPts val="500"/>
              </a:spcBef>
            </a:pP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The most highlighted </a:t>
            </a:r>
            <a:r>
              <a:rPr lang="en-US" sz="2000" b="1" dirty="0" err="1">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programme</a:t>
            </a: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 </a:t>
            </a:r>
            <a:r>
              <a:rPr lang="en-US" sz="2000" b="1" dirty="0">
                <a:solidFill>
                  <a:schemeClr val="bg2">
                    <a:lumMod val="10000"/>
                  </a:schemeClr>
                </a:solidFill>
                <a:latin typeface="Times New Roman" panose="02020603050405020304" pitchFamily="18" charset="0"/>
                <a:ea typeface="Arial Black" panose="020B0A04020102020204" pitchFamily="34" charset="0"/>
                <a:cs typeface="Times New Roman" panose="02020603050405020304" pitchFamily="18" charset="0"/>
              </a:rPr>
              <a:t>was</a:t>
            </a:r>
            <a:r>
              <a:rPr lang="en-US"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rPr>
              <a:t> students’ surprise video about teachers with lots of love.</a:t>
            </a:r>
            <a:endParaRPr lang="en-IN" sz="2000" b="1" dirty="0">
              <a:solidFill>
                <a:schemeClr val="bg2">
                  <a:lumMod val="10000"/>
                </a:schemeClr>
              </a:solidFill>
              <a:effectLst/>
              <a:latin typeface="Times New Roman" panose="02020603050405020304" pitchFamily="18" charset="0"/>
              <a:ea typeface="Arial Black" panose="020B0A04020102020204" pitchFamily="34" charset="0"/>
              <a:cs typeface="Times New Roman" panose="02020603050405020304" pitchFamily="18" charset="0"/>
            </a:endParaRPr>
          </a:p>
          <a:p>
            <a:pPr marL="304800" marR="64770">
              <a:lnSpc>
                <a:spcPct val="150000"/>
              </a:lnSpc>
              <a:spcBef>
                <a:spcPts val="500"/>
              </a:spcBef>
              <a:spcAft>
                <a:spcPts val="0"/>
              </a:spcAft>
            </a:pPr>
            <a:endParaRPr lang="en-IN" sz="2000" b="1" dirty="0">
              <a:solidFill>
                <a:schemeClr val="accent6">
                  <a:lumMod val="50000"/>
                </a:schemeClr>
              </a:solidFill>
              <a:effectLst/>
              <a:latin typeface="Times New Roman" panose="02020603050405020304" pitchFamily="18" charset="0"/>
              <a:ea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865210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11FDF-1AFD-457B-B32F-F94B358DE10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333631"/>
            <a:ext cx="5918886" cy="4633785"/>
          </a:xfrm>
          <a:prstGeom prst="rect">
            <a:avLst/>
          </a:prstGeom>
        </p:spPr>
      </p:pic>
      <p:pic>
        <p:nvPicPr>
          <p:cNvPr id="4" name="Picture 3">
            <a:extLst>
              <a:ext uri="{FF2B5EF4-FFF2-40B4-BE49-F238E27FC236}">
                <a16:creationId xmlns:a16="http://schemas.microsoft.com/office/drawing/2014/main" id="{39ABE479-08BF-42C6-BE68-DD348EF6C43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259329" y="2304833"/>
            <a:ext cx="2631626" cy="26625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5A7D0CC0-2AD5-4B52-8B03-430DD536C7F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9591" y="2492296"/>
            <a:ext cx="2423731" cy="24751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37C53B22-49BE-4BDE-942C-91255DC48F1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635259" y="333631"/>
            <a:ext cx="2423731" cy="17544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7462CD2F-1E68-4A65-8CAB-F0E81B67D96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1523" y="356690"/>
            <a:ext cx="3044109" cy="17544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EE14BE89-BED1-403B-AE6C-8F13B2A1AF7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045" y="4937216"/>
            <a:ext cx="2631626" cy="19207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a:extLst>
              <a:ext uri="{FF2B5EF4-FFF2-40B4-BE49-F238E27FC236}">
                <a16:creationId xmlns:a16="http://schemas.microsoft.com/office/drawing/2014/main" id="{B64B1A39-2ACD-4F39-88E0-ACCEBD0203FE}"/>
              </a:ext>
            </a:extLst>
          </p:cNvPr>
          <p:cNvSpPr txBox="1"/>
          <p:nvPr/>
        </p:nvSpPr>
        <p:spPr>
          <a:xfrm>
            <a:off x="2199502" y="5348600"/>
            <a:ext cx="10181701" cy="916854"/>
          </a:xfrm>
          <a:prstGeom prst="rect">
            <a:avLst/>
          </a:prstGeom>
          <a:noFill/>
        </p:spPr>
        <p:txBody>
          <a:bodyPr wrap="square">
            <a:spAutoFit/>
          </a:bodyPr>
          <a:lstStyle/>
          <a:p>
            <a:pPr marL="457200">
              <a:lnSpc>
                <a:spcPct val="115000"/>
              </a:lnSpc>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Children took part in the celebration of teacher’s day with speech, enactment as teachers and guru slokas.  </a:t>
            </a:r>
            <a:endParaRPr lang="en-IN"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1191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301C4-8641-4F8E-98F5-F9B3944C0A07}"/>
              </a:ext>
            </a:extLst>
          </p:cNvPr>
          <p:cNvPicPr>
            <a:picLocks noChangeAspect="1"/>
          </p:cNvPicPr>
          <p:nvPr/>
        </p:nvPicPr>
        <p:blipFill>
          <a:blip r:embed="rId2"/>
          <a:stretch>
            <a:fillRect/>
          </a:stretch>
        </p:blipFill>
        <p:spPr>
          <a:xfrm>
            <a:off x="-1" y="-1"/>
            <a:ext cx="12192001" cy="6814307"/>
          </a:xfrm>
          <a:prstGeom prst="rect">
            <a:avLst/>
          </a:prstGeom>
        </p:spPr>
      </p:pic>
      <p:sp>
        <p:nvSpPr>
          <p:cNvPr id="7" name="TextBox 6">
            <a:extLst>
              <a:ext uri="{FF2B5EF4-FFF2-40B4-BE49-F238E27FC236}">
                <a16:creationId xmlns:a16="http://schemas.microsoft.com/office/drawing/2014/main" id="{2254FAEA-D56F-4EE1-BFD9-903B1DA7051F}"/>
              </a:ext>
            </a:extLst>
          </p:cNvPr>
          <p:cNvSpPr txBox="1"/>
          <p:nvPr/>
        </p:nvSpPr>
        <p:spPr>
          <a:xfrm>
            <a:off x="206204" y="367268"/>
            <a:ext cx="7792278" cy="830997"/>
          </a:xfrm>
          <a:prstGeom prst="rect">
            <a:avLst/>
          </a:prstGeom>
          <a:noFill/>
        </p:spPr>
        <p:txBody>
          <a:bodyPr wrap="square">
            <a:spAutoFit/>
          </a:bodyPr>
          <a:lstStyle/>
          <a:p>
            <a:r>
              <a:rPr lang="en-US" sz="24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The </a:t>
            </a:r>
            <a:r>
              <a:rPr lang="en-US" sz="2400" b="1" dirty="0" err="1">
                <a:solidFill>
                  <a:srgbClr val="222222"/>
                </a:solidFill>
                <a:effectLst/>
                <a:latin typeface="Arial" panose="020B0604020202020204" pitchFamily="34" charset="0"/>
                <a:ea typeface="Calibri" panose="020F0502020204030204" pitchFamily="34" charset="0"/>
                <a:cs typeface="Times New Roman" panose="02020603050405020304" pitchFamily="18" charset="0"/>
              </a:rPr>
              <a:t>A.M.Jain</a:t>
            </a:r>
            <a:r>
              <a:rPr lang="en-US" sz="24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School celebrated yoga for the year of 2020 </a:t>
            </a:r>
            <a:r>
              <a:rPr lang="en-US" sz="2400" b="1" dirty="0">
                <a:solidFill>
                  <a:srgbClr val="222222"/>
                </a:solidFill>
                <a:latin typeface="Arial" panose="020B0604020202020204" pitchFamily="34" charset="0"/>
                <a:ea typeface="Calibri" panose="020F0502020204030204" pitchFamily="34" charset="0"/>
                <a:cs typeface="Times New Roman" panose="02020603050405020304" pitchFamily="18" charset="0"/>
              </a:rPr>
              <a:t>J</a:t>
            </a:r>
            <a:r>
              <a:rPr lang="en-US" sz="24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une 21</a:t>
            </a:r>
            <a:r>
              <a:rPr lang="en-US" sz="2400" b="1" baseline="300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st</a:t>
            </a:r>
            <a:r>
              <a:rPr lang="en-US" sz="24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en-IN" sz="2400" b="1" dirty="0"/>
          </a:p>
        </p:txBody>
      </p:sp>
      <p:pic>
        <p:nvPicPr>
          <p:cNvPr id="9" name="Picture 8">
            <a:extLst>
              <a:ext uri="{FF2B5EF4-FFF2-40B4-BE49-F238E27FC236}">
                <a16:creationId xmlns:a16="http://schemas.microsoft.com/office/drawing/2014/main" id="{0AD8A1CA-69B6-4918-94A3-7BD0A9572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04" y="4470307"/>
            <a:ext cx="3162531" cy="2196012"/>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F5F9FB00-0978-412A-9FE2-2BCFF0FCCC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3568" y="4470307"/>
            <a:ext cx="2991946" cy="2166114"/>
          </a:xfrm>
          <a:prstGeom prst="roundRect">
            <a:avLst>
              <a:gd name="adj" fmla="val 4167"/>
            </a:avLst>
          </a:prstGeom>
          <a:solidFill>
            <a:srgbClr val="FFFFFF"/>
          </a:solidFill>
          <a:ln w="76200" cap="sq">
            <a:solidFill>
              <a:schemeClr val="accent4">
                <a:lumMod val="7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Picture 10">
            <a:extLst>
              <a:ext uri="{FF2B5EF4-FFF2-40B4-BE49-F238E27FC236}">
                <a16:creationId xmlns:a16="http://schemas.microsoft.com/office/drawing/2014/main" id="{22D3C344-378A-42D3-814D-46604C60A73A}"/>
              </a:ext>
            </a:extLst>
          </p:cNvPr>
          <p:cNvPicPr>
            <a:picLocks noChangeAspect="1"/>
          </p:cNvPicPr>
          <p:nvPr/>
        </p:nvPicPr>
        <p:blipFill rotWithShape="1">
          <a:blip r:embed="rId5">
            <a:extLst>
              <a:ext uri="{28A0092B-C50C-407E-A947-70E740481C1C}">
                <a14:useLocalDpi xmlns:a14="http://schemas.microsoft.com/office/drawing/2010/main" val="0"/>
              </a:ext>
            </a:extLst>
          </a:blip>
          <a:srcRect l="22980" t="18421" r="24179" b="25931"/>
          <a:stretch/>
        </p:blipFill>
        <p:spPr>
          <a:xfrm>
            <a:off x="1233139" y="1126297"/>
            <a:ext cx="2770449" cy="2801554"/>
          </a:xfrm>
          <a:prstGeom prst="ellipse">
            <a:avLst/>
          </a:prstGeom>
          <a:ln w="63500" cap="rnd">
            <a:solidFill>
              <a:schemeClr val="accent3">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362BCF0-D90D-40A9-9B85-F65A022241BB}"/>
              </a:ext>
            </a:extLst>
          </p:cNvPr>
          <p:cNvPicPr>
            <a:picLocks noChangeAspect="1"/>
          </p:cNvPicPr>
          <p:nvPr/>
        </p:nvPicPr>
        <p:blipFill rotWithShape="1">
          <a:blip r:embed="rId6">
            <a:extLst>
              <a:ext uri="{28A0092B-C50C-407E-A947-70E740481C1C}">
                <a14:useLocalDpi xmlns:a14="http://schemas.microsoft.com/office/drawing/2010/main" val="0"/>
              </a:ext>
            </a:extLst>
          </a:blip>
          <a:srcRect l="23181" t="22233" r="28184" b="19252"/>
          <a:stretch/>
        </p:blipFill>
        <p:spPr>
          <a:xfrm>
            <a:off x="6528430" y="4450564"/>
            <a:ext cx="2702068" cy="2196012"/>
          </a:xfrm>
          <a:prstGeom prst="roundRect">
            <a:avLst>
              <a:gd name="adj" fmla="val 4167"/>
            </a:avLst>
          </a:prstGeom>
          <a:solidFill>
            <a:srgbClr val="FFFFFF"/>
          </a:solidFill>
          <a:ln w="76200" cap="sq">
            <a:solidFill>
              <a:schemeClr val="accent2">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a:extLst>
              <a:ext uri="{FF2B5EF4-FFF2-40B4-BE49-F238E27FC236}">
                <a16:creationId xmlns:a16="http://schemas.microsoft.com/office/drawing/2014/main" id="{B1EA3ED8-AB48-4970-A966-D1430AE974F2}"/>
              </a:ext>
            </a:extLst>
          </p:cNvPr>
          <p:cNvPicPr>
            <a:picLocks noChangeAspect="1"/>
          </p:cNvPicPr>
          <p:nvPr/>
        </p:nvPicPr>
        <p:blipFill rotWithShape="1">
          <a:blip r:embed="rId7">
            <a:extLst>
              <a:ext uri="{28A0092B-C50C-407E-A947-70E740481C1C}">
                <a14:useLocalDpi xmlns:a14="http://schemas.microsoft.com/office/drawing/2010/main" val="0"/>
              </a:ext>
            </a:extLst>
          </a:blip>
          <a:srcRect l="23783" t="18486" r="24616" b="20126"/>
          <a:stretch/>
        </p:blipFill>
        <p:spPr>
          <a:xfrm>
            <a:off x="8549994" y="78409"/>
            <a:ext cx="3252038" cy="2176269"/>
          </a:xfrm>
          <a:prstGeom prst="snip2DiagRect">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523AF5CE-3D77-4F77-96F8-A8E4A1753AD8}"/>
              </a:ext>
            </a:extLst>
          </p:cNvPr>
          <p:cNvPicPr>
            <a:picLocks noChangeAspect="1"/>
          </p:cNvPicPr>
          <p:nvPr/>
        </p:nvPicPr>
        <p:blipFill rotWithShape="1">
          <a:blip r:embed="rId8">
            <a:extLst>
              <a:ext uri="{28A0092B-C50C-407E-A947-70E740481C1C}">
                <a14:useLocalDpi xmlns:a14="http://schemas.microsoft.com/office/drawing/2010/main" val="0"/>
              </a:ext>
            </a:extLst>
          </a:blip>
          <a:srcRect l="23277" t="20441" r="23138" b="26636"/>
          <a:stretch/>
        </p:blipFill>
        <p:spPr>
          <a:xfrm>
            <a:off x="9230498" y="4470307"/>
            <a:ext cx="2961503" cy="2137218"/>
          </a:xfrm>
          <a:prstGeom prst="roundRect">
            <a:avLst>
              <a:gd name="adj" fmla="val 4167"/>
            </a:avLst>
          </a:prstGeom>
          <a:solidFill>
            <a:srgbClr val="FFFFFF"/>
          </a:solidFill>
          <a:ln w="76200" cap="sq">
            <a:solidFill>
              <a:schemeClr val="accent3">
                <a:lumMod val="7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11537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44"/>
            <a:ext cx="12192000" cy="6977288"/>
          </a:xfrm>
          <a:prstGeom prst="rect">
            <a:avLst/>
          </a:prstGeom>
        </p:spPr>
      </p:pic>
      <p:pic>
        <p:nvPicPr>
          <p:cNvPr id="6" name="Picture 2">
            <a:extLst>
              <a:ext uri="{FF2B5EF4-FFF2-40B4-BE49-F238E27FC236}">
                <a16:creationId xmlns:a16="http://schemas.microsoft.com/office/drawing/2014/main" id="{B292CCC9-7A05-4D7D-9390-5958FA73EC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18486"/>
            <a:ext cx="6635578" cy="345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44C0100-0835-4655-9A67-30CFA75183B7}"/>
              </a:ext>
            </a:extLst>
          </p:cNvPr>
          <p:cNvSpPr txBox="1"/>
          <p:nvPr/>
        </p:nvSpPr>
        <p:spPr>
          <a:xfrm>
            <a:off x="333633" y="6211669"/>
            <a:ext cx="5042505" cy="646331"/>
          </a:xfrm>
          <a:prstGeom prst="rect">
            <a:avLst/>
          </a:prstGeom>
          <a:noFill/>
        </p:spPr>
        <p:txBody>
          <a:bodyPr wrap="square">
            <a:spAutoFit/>
          </a:bodyPr>
          <a:lstStyle/>
          <a:p>
            <a:pPr algn="ctr">
              <a:spcBef>
                <a:spcPts val="1050"/>
              </a:spcBef>
            </a:pPr>
            <a:r>
              <a:rPr lang="en-US" altLang="en-US" b="1" dirty="0">
                <a:latin typeface="Arial Black" panose="020B0A04020102020204" pitchFamily="34" charset="0"/>
              </a:rPr>
              <a:t>VIRTUAL ELECTION 2020 - 21 (ELECTED CANDIDATES-LEADERS)</a:t>
            </a:r>
          </a:p>
        </p:txBody>
      </p:sp>
      <p:pic>
        <p:nvPicPr>
          <p:cNvPr id="8" name="Picture 1">
            <a:extLst>
              <a:ext uri="{FF2B5EF4-FFF2-40B4-BE49-F238E27FC236}">
                <a16:creationId xmlns:a16="http://schemas.microsoft.com/office/drawing/2014/main" id="{84CBB70F-48B9-4835-9B3B-4D3491FD66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35579" y="2724996"/>
            <a:ext cx="5556422" cy="344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9C76CE5-62DF-415B-BFA8-85AF4215C315}"/>
              </a:ext>
            </a:extLst>
          </p:cNvPr>
          <p:cNvSpPr txBox="1"/>
          <p:nvPr/>
        </p:nvSpPr>
        <p:spPr>
          <a:xfrm>
            <a:off x="5970375" y="6222430"/>
            <a:ext cx="6221626" cy="691728"/>
          </a:xfrm>
          <a:prstGeom prst="rect">
            <a:avLst/>
          </a:prstGeom>
          <a:noFill/>
        </p:spPr>
        <p:txBody>
          <a:bodyPr wrap="square">
            <a:spAutoFit/>
          </a:bodyPr>
          <a:lstStyle/>
          <a:p>
            <a:pPr algn="ctr">
              <a:lnSpc>
                <a:spcPts val="2425"/>
              </a:lnSpc>
            </a:pPr>
            <a:r>
              <a:rPr lang="en-US" altLang="en-US" b="1" dirty="0">
                <a:solidFill>
                  <a:schemeClr val="tx1">
                    <a:lumMod val="85000"/>
                    <a:lumOff val="15000"/>
                  </a:schemeClr>
                </a:solidFill>
                <a:latin typeface="Arial Black" panose="020B0A04020102020204" pitchFamily="34" charset="0"/>
              </a:rPr>
              <a:t>VIRTUAL ELECTION 2020-21 (ELECTED CANDIDATES ASSISTANT LEADERS)</a:t>
            </a:r>
          </a:p>
        </p:txBody>
      </p:sp>
      <p:pic>
        <p:nvPicPr>
          <p:cNvPr id="12" name="Picture 11">
            <a:extLst>
              <a:ext uri="{FF2B5EF4-FFF2-40B4-BE49-F238E27FC236}">
                <a16:creationId xmlns:a16="http://schemas.microsoft.com/office/drawing/2014/main" id="{862EF32C-F4B3-44C0-9C28-118AA161DE3A}"/>
              </a:ext>
            </a:extLst>
          </p:cNvPr>
          <p:cNvPicPr>
            <a:picLocks noChangeAspect="1"/>
          </p:cNvPicPr>
          <p:nvPr/>
        </p:nvPicPr>
        <p:blipFill>
          <a:blip r:embed="rId5"/>
          <a:stretch>
            <a:fillRect/>
          </a:stretch>
        </p:blipFill>
        <p:spPr>
          <a:xfrm>
            <a:off x="3684177" y="193861"/>
            <a:ext cx="4572396" cy="493819"/>
          </a:xfrm>
          <a:prstGeom prst="rect">
            <a:avLst/>
          </a:prstGeom>
        </p:spPr>
      </p:pic>
    </p:spTree>
    <p:extLst>
      <p:ext uri="{BB962C8B-B14F-4D97-AF65-F5344CB8AC3E}">
        <p14:creationId xmlns:p14="http://schemas.microsoft.com/office/powerpoint/2010/main" val="913457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F3B512-D345-455A-A2A6-E8353CD0EDA0}"/>
              </a:ext>
            </a:extLst>
          </p:cNvPr>
          <p:cNvSpPr txBox="1"/>
          <p:nvPr/>
        </p:nvSpPr>
        <p:spPr>
          <a:xfrm>
            <a:off x="221081" y="1"/>
            <a:ext cx="6525708" cy="6788012"/>
          </a:xfrm>
          <a:prstGeom prst="rect">
            <a:avLst/>
          </a:prstGeom>
          <a:noFill/>
        </p:spPr>
        <p:txBody>
          <a:bodyPr wrap="square">
            <a:spAutoFit/>
          </a:bodyPr>
          <a:lstStyle/>
          <a:p>
            <a:pPr marL="88900" marR="339725">
              <a:lnSpc>
                <a:spcPct val="120000"/>
              </a:lnSpc>
              <a:spcBef>
                <a:spcPts val="500"/>
              </a:spcBef>
              <a:spcAft>
                <a:spcPts val="0"/>
              </a:spcAft>
            </a:pPr>
            <a:r>
              <a:rPr lang="en-US" sz="2200" b="1" i="1" dirty="0">
                <a:effectLst/>
                <a:latin typeface="Times New Roman" panose="02020603050405020304" pitchFamily="18" charset="0"/>
                <a:ea typeface="Arial Black" panose="020B0A04020102020204" pitchFamily="34" charset="0"/>
                <a:cs typeface="Times New Roman" panose="02020603050405020304" pitchFamily="18" charset="0"/>
              </a:rPr>
              <a:t>To inculcate leadership qualities among students the school pupil leader election will be conducted every academic year in our school to select leaders and assistant leaders.</a:t>
            </a:r>
            <a:endParaRPr lang="en-IN" sz="2200" b="1" i="1" dirty="0">
              <a:effectLst/>
              <a:latin typeface="Times New Roman" panose="02020603050405020304" pitchFamily="18" charset="0"/>
              <a:ea typeface="Arial Black" panose="020B0A04020102020204" pitchFamily="34" charset="0"/>
              <a:cs typeface="Times New Roman" panose="02020603050405020304" pitchFamily="18" charset="0"/>
            </a:endParaRPr>
          </a:p>
          <a:p>
            <a:pPr marL="88900" marR="441325">
              <a:lnSpc>
                <a:spcPct val="120000"/>
              </a:lnSpc>
              <a:spcBef>
                <a:spcPts val="890"/>
              </a:spcBef>
              <a:spcAft>
                <a:spcPts val="0"/>
              </a:spcAft>
            </a:pPr>
            <a:r>
              <a:rPr lang="en-US" sz="2200" b="1" i="1" dirty="0">
                <a:effectLst/>
                <a:latin typeface="Times New Roman" panose="02020603050405020304" pitchFamily="18" charset="0"/>
                <a:ea typeface="Arial Black" panose="020B0A04020102020204" pitchFamily="34" charset="0"/>
                <a:cs typeface="Times New Roman" panose="02020603050405020304" pitchFamily="18" charset="0"/>
              </a:rPr>
              <a:t>To </a:t>
            </a:r>
            <a:r>
              <a:rPr lang="en-US" sz="2200" b="1" i="1" dirty="0" err="1">
                <a:effectLst/>
                <a:latin typeface="Times New Roman" panose="02020603050405020304" pitchFamily="18" charset="0"/>
                <a:ea typeface="Arial Black" panose="020B0A04020102020204" pitchFamily="34" charset="0"/>
                <a:cs typeface="Times New Roman" panose="02020603050405020304" pitchFamily="18" charset="0"/>
              </a:rPr>
              <a:t>honour</a:t>
            </a:r>
            <a:r>
              <a:rPr lang="en-US" sz="2200" b="1" i="1" dirty="0">
                <a:effectLst/>
                <a:latin typeface="Times New Roman" panose="02020603050405020304" pitchFamily="18" charset="0"/>
                <a:ea typeface="Arial Black" panose="020B0A04020102020204" pitchFamily="34" charset="0"/>
                <a:cs typeface="Times New Roman" panose="02020603050405020304" pitchFamily="18" charset="0"/>
              </a:rPr>
              <a:t> the leaders and assistant leaders, we have celebrated Virtual investiture ceremony on August 14th 2020. Investiture ceremony is one of the most important events of any school. The celebration on that day makes every child who is elected as leader feel proud as well as a sense of responsibility to be leaders in making for tomorrow. The members of the students’ council were introduced. </a:t>
            </a:r>
          </a:p>
          <a:p>
            <a:pPr marL="88900" marR="441325">
              <a:lnSpc>
                <a:spcPct val="120000"/>
              </a:lnSpc>
              <a:spcBef>
                <a:spcPts val="890"/>
              </a:spcBef>
              <a:spcAft>
                <a:spcPts val="0"/>
              </a:spcAft>
            </a:pPr>
            <a:r>
              <a:rPr lang="en-US" sz="2200" b="1" i="1" dirty="0">
                <a:effectLst/>
                <a:latin typeface="Times New Roman" panose="02020603050405020304" pitchFamily="18" charset="0"/>
                <a:ea typeface="Arial Black" panose="020B0A04020102020204" pitchFamily="34" charset="0"/>
                <a:cs typeface="Times New Roman" panose="02020603050405020304" pitchFamily="18" charset="0"/>
              </a:rPr>
              <a:t>The Principal </a:t>
            </a:r>
            <a:r>
              <a:rPr lang="en-US" sz="2200" b="1" i="1" dirty="0" err="1">
                <a:effectLst/>
                <a:latin typeface="Times New Roman" panose="02020603050405020304" pitchFamily="18" charset="0"/>
                <a:ea typeface="Arial Black" panose="020B0A04020102020204" pitchFamily="34" charset="0"/>
                <a:cs typeface="Times New Roman" panose="02020603050405020304" pitchFamily="18" charset="0"/>
              </a:rPr>
              <a:t>Pramodaa</a:t>
            </a:r>
            <a:r>
              <a:rPr lang="en-US" sz="2200" b="1" i="1" dirty="0">
                <a:effectLst/>
                <a:latin typeface="Times New Roman" panose="02020603050405020304" pitchFamily="18" charset="0"/>
                <a:ea typeface="Arial Black" panose="020B0A04020102020204" pitchFamily="34" charset="0"/>
                <a:cs typeface="Times New Roman" panose="02020603050405020304" pitchFamily="18" charset="0"/>
              </a:rPr>
              <a:t> Menon led them to the oath taking ceremony and enabled the leaders, realize their responsibilities and to be human</a:t>
            </a:r>
            <a:endParaRPr lang="en-IN" sz="2200" b="1" i="1" dirty="0">
              <a:effectLst/>
              <a:latin typeface="Times New Roman" panose="02020603050405020304" pitchFamily="18" charset="0"/>
              <a:ea typeface="Arial Black" panose="020B0A04020102020204" pitchFamily="34" charset="0"/>
              <a:cs typeface="Times New Roman" panose="02020603050405020304" pitchFamily="18" charset="0"/>
            </a:endParaRPr>
          </a:p>
        </p:txBody>
      </p:sp>
      <p:pic>
        <p:nvPicPr>
          <p:cNvPr id="5" name="Picture 1">
            <a:extLst>
              <a:ext uri="{FF2B5EF4-FFF2-40B4-BE49-F238E27FC236}">
                <a16:creationId xmlns:a16="http://schemas.microsoft.com/office/drawing/2014/main" id="{846C134A-7907-4349-8DF9-718430AB8F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4941" y="0"/>
            <a:ext cx="5717059" cy="694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149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3734"/>
          <a:stretch/>
        </p:blipFill>
        <p:spPr>
          <a:xfrm>
            <a:off x="0" y="0"/>
            <a:ext cx="12113623" cy="6859353"/>
          </a:xfrm>
          <a:prstGeom prst="rect">
            <a:avLst/>
          </a:prstGeom>
        </p:spPr>
      </p:pic>
      <p:pic>
        <p:nvPicPr>
          <p:cNvPr id="2" name="Picture 1">
            <a:extLst>
              <a:ext uri="{FF2B5EF4-FFF2-40B4-BE49-F238E27FC236}">
                <a16:creationId xmlns:a16="http://schemas.microsoft.com/office/drawing/2014/main" id="{2AD0752C-19BC-4AE2-B6F2-8331ECA359BC}"/>
              </a:ext>
            </a:extLst>
          </p:cNvPr>
          <p:cNvPicPr>
            <a:picLocks noChangeAspect="1"/>
          </p:cNvPicPr>
          <p:nvPr/>
        </p:nvPicPr>
        <p:blipFill>
          <a:blip r:embed="rId3"/>
          <a:stretch>
            <a:fillRect/>
          </a:stretch>
        </p:blipFill>
        <p:spPr>
          <a:xfrm>
            <a:off x="-1" y="3896139"/>
            <a:ext cx="2961861" cy="2961861"/>
          </a:xfrm>
          <a:prstGeom prst="rect">
            <a:avLst/>
          </a:prstGeom>
        </p:spPr>
      </p:pic>
      <p:pic>
        <p:nvPicPr>
          <p:cNvPr id="5" name="Picture 1">
            <a:extLst>
              <a:ext uri="{FF2B5EF4-FFF2-40B4-BE49-F238E27FC236}">
                <a16:creationId xmlns:a16="http://schemas.microsoft.com/office/drawing/2014/main" id="{E14551F5-DA06-43C7-A4E9-61852C9C6E8C}"/>
              </a:ext>
            </a:extLst>
          </p:cNvPr>
          <p:cNvPicPr>
            <a:picLocks noChangeAspect="1"/>
          </p:cNvPicPr>
          <p:nvPr/>
        </p:nvPicPr>
        <p:blipFill rotWithShape="1">
          <a:blip r:embed="rId4">
            <a:extLst>
              <a:ext uri="{28A0092B-C50C-407E-A947-70E740481C1C}">
                <a14:useLocalDpi xmlns:a14="http://schemas.microsoft.com/office/drawing/2010/main" val="0"/>
              </a:ext>
            </a:extLst>
          </a:blip>
          <a:srcRect t="5241" r="58874" b="49477"/>
          <a:stretch/>
        </p:blipFill>
        <p:spPr bwMode="auto">
          <a:xfrm>
            <a:off x="9392340" y="510678"/>
            <a:ext cx="2137663" cy="244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90B8FB3C-C7CB-4AED-B2F6-24FBB4AD90AE}"/>
              </a:ext>
            </a:extLst>
          </p:cNvPr>
          <p:cNvPicPr>
            <a:picLocks noChangeAspect="1"/>
          </p:cNvPicPr>
          <p:nvPr/>
        </p:nvPicPr>
        <p:blipFill rotWithShape="1">
          <a:blip r:embed="rId4">
            <a:extLst>
              <a:ext uri="{28A0092B-C50C-407E-A947-70E740481C1C}">
                <a14:useLocalDpi xmlns:a14="http://schemas.microsoft.com/office/drawing/2010/main" val="0"/>
              </a:ext>
            </a:extLst>
          </a:blip>
          <a:srcRect t="50893" r="55309"/>
          <a:stretch/>
        </p:blipFill>
        <p:spPr bwMode="auto">
          <a:xfrm>
            <a:off x="9101238" y="3896139"/>
            <a:ext cx="2974053" cy="296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79771BB4-B6A0-4DC8-B07E-8FBE56372072}"/>
              </a:ext>
            </a:extLst>
          </p:cNvPr>
          <p:cNvPicPr>
            <a:picLocks noChangeAspect="1"/>
          </p:cNvPicPr>
          <p:nvPr/>
        </p:nvPicPr>
        <p:blipFill rotWithShape="1">
          <a:blip r:embed="rId4">
            <a:extLst>
              <a:ext uri="{28A0092B-C50C-407E-A947-70E740481C1C}">
                <a14:useLocalDpi xmlns:a14="http://schemas.microsoft.com/office/drawing/2010/main" val="0"/>
              </a:ext>
            </a:extLst>
          </a:blip>
          <a:srcRect l="53603" t="-47991" r="-223" b="47991"/>
          <a:stretch/>
        </p:blipFill>
        <p:spPr bwMode="auto">
          <a:xfrm>
            <a:off x="588615" y="-1771791"/>
            <a:ext cx="2145381" cy="473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BCACBA1-AC2C-4D9B-A16A-F5F07A767571}"/>
              </a:ext>
            </a:extLst>
          </p:cNvPr>
          <p:cNvPicPr>
            <a:picLocks noChangeAspect="1"/>
          </p:cNvPicPr>
          <p:nvPr/>
        </p:nvPicPr>
        <p:blipFill rotWithShape="1">
          <a:blip r:embed="rId5"/>
          <a:srcRect l="34829" t="3322" r="40491" b="-25248"/>
          <a:stretch/>
        </p:blipFill>
        <p:spPr>
          <a:xfrm>
            <a:off x="4123758" y="233134"/>
            <a:ext cx="3866105" cy="4253516"/>
          </a:xfrm>
          <a:prstGeom prst="rect">
            <a:avLst/>
          </a:prstGeom>
        </p:spPr>
      </p:pic>
    </p:spTree>
    <p:extLst>
      <p:ext uri="{BB962C8B-B14F-4D97-AF65-F5344CB8AC3E}">
        <p14:creationId xmlns:p14="http://schemas.microsoft.com/office/powerpoint/2010/main" val="3006074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0616-9F47-4790-9912-43FCFB9C5C86}"/>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DE1EB18F-2F2A-4E95-A021-8238D519496E}"/>
              </a:ext>
            </a:extLst>
          </p:cNvPr>
          <p:cNvPicPr>
            <a:picLocks noGrp="1" noChangeAspect="1"/>
          </p:cNvPicPr>
          <p:nvPr>
            <p:ph idx="1"/>
          </p:nvPr>
        </p:nvPicPr>
        <p:blipFill>
          <a:blip r:embed="rId2"/>
          <a:stretch>
            <a:fillRect/>
          </a:stretch>
        </p:blipFill>
        <p:spPr>
          <a:xfrm>
            <a:off x="1" y="0"/>
            <a:ext cx="12192000" cy="6937513"/>
          </a:xfrm>
          <a:prstGeom prst="rect">
            <a:avLst/>
          </a:prstGeom>
        </p:spPr>
      </p:pic>
      <p:pic>
        <p:nvPicPr>
          <p:cNvPr id="5" name="Picture 4">
            <a:extLst>
              <a:ext uri="{FF2B5EF4-FFF2-40B4-BE49-F238E27FC236}">
                <a16:creationId xmlns:a16="http://schemas.microsoft.com/office/drawing/2014/main" id="{AA0807BA-48C0-4B59-9857-9521AD3905E4}"/>
              </a:ext>
            </a:extLst>
          </p:cNvPr>
          <p:cNvPicPr>
            <a:picLocks noChangeAspect="1"/>
          </p:cNvPicPr>
          <p:nvPr/>
        </p:nvPicPr>
        <p:blipFill rotWithShape="1">
          <a:blip r:embed="rId3"/>
          <a:srcRect l="50000"/>
          <a:stretch/>
        </p:blipFill>
        <p:spPr>
          <a:xfrm>
            <a:off x="1987826" y="3467071"/>
            <a:ext cx="8020877" cy="3508513"/>
          </a:xfrm>
          <a:prstGeom prst="rect">
            <a:avLst/>
          </a:prstGeom>
        </p:spPr>
      </p:pic>
      <p:pic>
        <p:nvPicPr>
          <p:cNvPr id="6" name="Picture 5">
            <a:extLst>
              <a:ext uri="{FF2B5EF4-FFF2-40B4-BE49-F238E27FC236}">
                <a16:creationId xmlns:a16="http://schemas.microsoft.com/office/drawing/2014/main" id="{FE54C647-8946-4417-9FBD-5EE94F92278E}"/>
              </a:ext>
            </a:extLst>
          </p:cNvPr>
          <p:cNvPicPr>
            <a:picLocks noChangeAspect="1"/>
          </p:cNvPicPr>
          <p:nvPr/>
        </p:nvPicPr>
        <p:blipFill>
          <a:blip r:embed="rId4"/>
          <a:stretch>
            <a:fillRect/>
          </a:stretch>
        </p:blipFill>
        <p:spPr>
          <a:xfrm>
            <a:off x="71852" y="5903"/>
            <a:ext cx="12120147" cy="2737297"/>
          </a:xfrm>
          <a:prstGeom prst="rect">
            <a:avLst/>
          </a:prstGeom>
        </p:spPr>
      </p:pic>
      <p:sp>
        <p:nvSpPr>
          <p:cNvPr id="7" name="TextBox 6">
            <a:extLst>
              <a:ext uri="{FF2B5EF4-FFF2-40B4-BE49-F238E27FC236}">
                <a16:creationId xmlns:a16="http://schemas.microsoft.com/office/drawing/2014/main" id="{907F45B4-4832-416A-9225-9CB96E8AD4FC}"/>
              </a:ext>
            </a:extLst>
          </p:cNvPr>
          <p:cNvSpPr txBox="1"/>
          <p:nvPr/>
        </p:nvSpPr>
        <p:spPr>
          <a:xfrm>
            <a:off x="3660141" y="82046"/>
            <a:ext cx="7394713" cy="646331"/>
          </a:xfrm>
          <a:prstGeom prst="rect">
            <a:avLst/>
          </a:prstGeom>
          <a:noFill/>
        </p:spPr>
        <p:txBody>
          <a:bodyPr wrap="square" rtlCol="0">
            <a:spAutoFit/>
          </a:bodyPr>
          <a:lstStyle/>
          <a:p>
            <a:r>
              <a:rPr lang="en-US" sz="3600" dirty="0">
                <a:solidFill>
                  <a:schemeClr val="bg1"/>
                </a:solidFill>
              </a:rPr>
              <a:t>A.M.JAIN SCHOOL</a:t>
            </a:r>
            <a:endParaRPr lang="en-IN" sz="3600" dirty="0">
              <a:solidFill>
                <a:schemeClr val="bg1"/>
              </a:solidFill>
            </a:endParaRPr>
          </a:p>
        </p:txBody>
      </p:sp>
    </p:spTree>
    <p:extLst>
      <p:ext uri="{BB962C8B-B14F-4D97-AF65-F5344CB8AC3E}">
        <p14:creationId xmlns:p14="http://schemas.microsoft.com/office/powerpoint/2010/main" val="3318391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8384"/>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9552" y="4143113"/>
            <a:ext cx="2182448" cy="27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203271"/>
            <a:ext cx="1528969" cy="27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9392" y="1691294"/>
            <a:ext cx="1546363" cy="152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07217" y="1716502"/>
            <a:ext cx="2484783" cy="248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3FA54C5-7FED-47C5-BD21-C75F93CEF232}"/>
              </a:ext>
            </a:extLst>
          </p:cNvPr>
          <p:cNvSpPr txBox="1"/>
          <p:nvPr/>
        </p:nvSpPr>
        <p:spPr>
          <a:xfrm>
            <a:off x="3245127" y="3379217"/>
            <a:ext cx="6197046" cy="461665"/>
          </a:xfrm>
          <a:prstGeom prst="rect">
            <a:avLst/>
          </a:prstGeom>
          <a:noFill/>
        </p:spPr>
        <p:txBody>
          <a:bodyPr wrap="square">
            <a:spAutoFit/>
          </a:bodyPr>
          <a:lstStyle/>
          <a:p>
            <a:pPr>
              <a:spcBef>
                <a:spcPts val="1470"/>
              </a:spcBef>
              <a:spcAft>
                <a:spcPts val="1470"/>
              </a:spcAft>
              <a:defRPr/>
            </a:pPr>
            <a:r>
              <a:rPr lang="en-US" sz="2400" b="1" dirty="0">
                <a:solidFill>
                  <a:schemeClr val="bg1"/>
                </a:solidFill>
                <a:latin typeface="Arial"/>
              </a:rPr>
              <a:t>VINAYAGAR CHATURTHI CELEBRATION</a:t>
            </a:r>
          </a:p>
        </p:txBody>
      </p:sp>
      <p:pic>
        <p:nvPicPr>
          <p:cNvPr id="10" name="Picture 2">
            <a:extLst>
              <a:ext uri="{FF2B5EF4-FFF2-40B4-BE49-F238E27FC236}">
                <a16:creationId xmlns:a16="http://schemas.microsoft.com/office/drawing/2014/main" id="{7E8D48FE-4685-4B17-9675-449B2D43A64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8969" y="4183497"/>
            <a:ext cx="5516217" cy="27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61F0450A-0D60-408B-97B5-0384D754D9D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45186" y="4143113"/>
            <a:ext cx="3092727" cy="27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040B2BD7-3EDC-4D7E-BC16-908F3FF0AF1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04860" y="4102"/>
            <a:ext cx="3349488" cy="322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3082CA1-EF3D-48F3-B7BC-DC0D10F941F4}"/>
              </a:ext>
            </a:extLst>
          </p:cNvPr>
          <p:cNvPicPr>
            <a:picLocks noChangeAspect="1"/>
          </p:cNvPicPr>
          <p:nvPr/>
        </p:nvPicPr>
        <p:blipFill>
          <a:blip r:embed="rId10"/>
          <a:stretch>
            <a:fillRect/>
          </a:stretch>
        </p:blipFill>
        <p:spPr>
          <a:xfrm>
            <a:off x="0" y="1048627"/>
            <a:ext cx="3212203" cy="3212203"/>
          </a:xfrm>
          <a:prstGeom prst="rect">
            <a:avLst/>
          </a:prstGeom>
        </p:spPr>
      </p:pic>
    </p:spTree>
    <p:extLst>
      <p:ext uri="{BB962C8B-B14F-4D97-AF65-F5344CB8AC3E}">
        <p14:creationId xmlns:p14="http://schemas.microsoft.com/office/powerpoint/2010/main" val="2583029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27520"/>
          </a:xfrm>
          <a:prstGeom prst="rect">
            <a:avLst/>
          </a:prstGeom>
        </p:spPr>
      </p:pic>
      <p:pic>
        <p:nvPicPr>
          <p:cNvPr id="6" name="Picture 5">
            <a:extLst>
              <a:ext uri="{FF2B5EF4-FFF2-40B4-BE49-F238E27FC236}">
                <a16:creationId xmlns:a16="http://schemas.microsoft.com/office/drawing/2014/main" id="{0567DAF0-5CB4-4129-8A6C-ABDAD5575546}"/>
              </a:ext>
            </a:extLst>
          </p:cNvPr>
          <p:cNvPicPr>
            <a:picLocks noChangeAspect="1"/>
          </p:cNvPicPr>
          <p:nvPr/>
        </p:nvPicPr>
        <p:blipFill>
          <a:blip r:embed="rId3"/>
          <a:stretch>
            <a:fillRect/>
          </a:stretch>
        </p:blipFill>
        <p:spPr>
          <a:xfrm>
            <a:off x="0" y="0"/>
            <a:ext cx="6182139" cy="6797040"/>
          </a:xfrm>
          <a:prstGeom prst="rect">
            <a:avLst/>
          </a:prstGeom>
        </p:spPr>
      </p:pic>
      <p:pic>
        <p:nvPicPr>
          <p:cNvPr id="4" name="Picture 3">
            <a:extLst>
              <a:ext uri="{FF2B5EF4-FFF2-40B4-BE49-F238E27FC236}">
                <a16:creationId xmlns:a16="http://schemas.microsoft.com/office/drawing/2014/main" id="{F745AE33-456D-4FAA-BE96-C903B375474A}"/>
              </a:ext>
            </a:extLst>
          </p:cNvPr>
          <p:cNvPicPr>
            <a:picLocks noChangeAspect="1"/>
          </p:cNvPicPr>
          <p:nvPr/>
        </p:nvPicPr>
        <p:blipFill>
          <a:blip r:embed="rId4"/>
          <a:stretch>
            <a:fillRect/>
          </a:stretch>
        </p:blipFill>
        <p:spPr>
          <a:xfrm>
            <a:off x="6182139" y="-30480"/>
            <a:ext cx="6009861" cy="6827519"/>
          </a:xfrm>
          <a:prstGeom prst="rect">
            <a:avLst/>
          </a:prstGeom>
        </p:spPr>
      </p:pic>
    </p:spTree>
    <p:extLst>
      <p:ext uri="{BB962C8B-B14F-4D97-AF65-F5344CB8AC3E}">
        <p14:creationId xmlns:p14="http://schemas.microsoft.com/office/powerpoint/2010/main" val="3805298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461053" y="-13768"/>
            <a:ext cx="9611138" cy="6265818"/>
          </a:xfrm>
          <a:prstGeom prst="rect">
            <a:avLst/>
          </a:prstGeom>
        </p:spPr>
        <p:txBody>
          <a:bodyPr wrap="square">
            <a:spAutoFit/>
          </a:bodyPr>
          <a:lstStyle/>
          <a:p>
            <a:pPr marL="1041400">
              <a:spcAft>
                <a:spcPts val="1050"/>
              </a:spcAft>
              <a:defRPr/>
            </a:pPr>
            <a:r>
              <a:rPr lang="en-US" sz="3200" b="1" dirty="0">
                <a:solidFill>
                  <a:schemeClr val="accent2">
                    <a:lumMod val="50000"/>
                  </a:schemeClr>
                </a:solidFill>
                <a:latin typeface="Algerian" panose="04020705040A02060702" pitchFamily="82" charset="0"/>
              </a:rPr>
              <a:t>FOUNDER’S DAY CELEBRATION</a:t>
            </a:r>
          </a:p>
          <a:p>
            <a:pPr>
              <a:lnSpc>
                <a:spcPts val="2448"/>
              </a:lnSpc>
              <a:defRPr/>
            </a:pPr>
            <a:r>
              <a:rPr lang="en-US" sz="2000" b="1" i="1" dirty="0">
                <a:latin typeface="Times New Roman" panose="02020603050405020304" pitchFamily="18" charset="0"/>
                <a:cs typeface="Times New Roman" panose="02020603050405020304" pitchFamily="18" charset="0"/>
              </a:rPr>
              <a:t>Our school’s Founder’s 118 </a:t>
            </a:r>
            <a:r>
              <a:rPr lang="en-US" sz="2000" b="1" i="1" baseline="30000" dirty="0" err="1">
                <a:latin typeface="Times New Roman" panose="02020603050405020304" pitchFamily="18" charset="0"/>
                <a:cs typeface="Times New Roman" panose="02020603050405020304" pitchFamily="18" charset="0"/>
              </a:rPr>
              <a:t>th</a:t>
            </a:r>
            <a:r>
              <a:rPr lang="en-US" sz="2000" b="1" i="1" dirty="0">
                <a:latin typeface="Times New Roman" panose="02020603050405020304" pitchFamily="18" charset="0"/>
                <a:cs typeface="Times New Roman" panose="02020603050405020304" pitchFamily="18" charset="0"/>
              </a:rPr>
              <a:t> birthday was celebrated on 25 </a:t>
            </a:r>
            <a:r>
              <a:rPr lang="en-US" sz="2000" b="1" i="1" baseline="30000" dirty="0" err="1">
                <a:latin typeface="Times New Roman" panose="02020603050405020304" pitchFamily="18" charset="0"/>
                <a:cs typeface="Times New Roman" panose="02020603050405020304" pitchFamily="18" charset="0"/>
              </a:rPr>
              <a:t>th</a:t>
            </a:r>
            <a:r>
              <a:rPr lang="en-US" sz="2000" b="1" i="1" dirty="0">
                <a:latin typeface="Times New Roman" panose="02020603050405020304" pitchFamily="18" charset="0"/>
                <a:cs typeface="Times New Roman" panose="02020603050405020304" pitchFamily="18" charset="0"/>
              </a:rPr>
              <a:t> August 2020 virtually, in a grand manner. The </a:t>
            </a:r>
            <a:r>
              <a:rPr lang="en-US" sz="2000" b="1" i="1" dirty="0" err="1">
                <a:latin typeface="Times New Roman" panose="02020603050405020304" pitchFamily="18" charset="0"/>
                <a:cs typeface="Times New Roman" panose="02020603050405020304" pitchFamily="18" charset="0"/>
              </a:rPr>
              <a:t>programme</a:t>
            </a:r>
            <a:r>
              <a:rPr lang="en-US" sz="2000" b="1" i="1" dirty="0">
                <a:latin typeface="Times New Roman" panose="02020603050405020304" pitchFamily="18" charset="0"/>
                <a:cs typeface="Times New Roman" panose="02020603050405020304" pitchFamily="18" charset="0"/>
              </a:rPr>
              <a:t> started with a Prayer. </a:t>
            </a:r>
            <a:r>
              <a:rPr lang="en-US" sz="2000" b="1" i="1" dirty="0" err="1">
                <a:latin typeface="Times New Roman" panose="02020603050405020304" pitchFamily="18" charset="0"/>
                <a:cs typeface="Times New Roman" panose="02020603050405020304" pitchFamily="18" charset="0"/>
              </a:rPr>
              <a:t>Dr.Venkataramanan</a:t>
            </a:r>
            <a:r>
              <a:rPr lang="en-US" sz="2000" b="1" i="1" dirty="0">
                <a:latin typeface="Times New Roman" panose="02020603050405020304" pitchFamily="18" charset="0"/>
                <a:cs typeface="Times New Roman" panose="02020603050405020304" pitchFamily="18" charset="0"/>
              </a:rPr>
              <a:t>, Principal of A.M. Jain College and other dignitaries offered garland to our Founder’s statue </a:t>
            </a:r>
            <a:r>
              <a:rPr lang="en-US" sz="2000" b="1" i="1" dirty="0" err="1">
                <a:latin typeface="Times New Roman" panose="02020603050405020304" pitchFamily="18" charset="0"/>
                <a:cs typeface="Times New Roman" panose="02020603050405020304" pitchFamily="18" charset="0"/>
              </a:rPr>
              <a:t>Padmashri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Mohanmullji</a:t>
            </a:r>
            <a:r>
              <a:rPr lang="en-US" sz="2000" b="1" i="1" dirty="0">
                <a:latin typeface="Times New Roman" panose="02020603050405020304" pitchFamily="18" charset="0"/>
                <a:cs typeface="Times New Roman" panose="02020603050405020304" pitchFamily="18" charset="0"/>
              </a:rPr>
              <a:t> Chordia to show our reverence. </a:t>
            </a:r>
          </a:p>
          <a:p>
            <a:pPr>
              <a:lnSpc>
                <a:spcPts val="2448"/>
              </a:lnSpc>
              <a:defRPr/>
            </a:pPr>
            <a:endParaRPr lang="en-US" sz="2000" b="1" i="1" dirty="0">
              <a:latin typeface="Times New Roman" panose="02020603050405020304" pitchFamily="18" charset="0"/>
              <a:cs typeface="Times New Roman" panose="02020603050405020304" pitchFamily="18" charset="0"/>
            </a:endParaRPr>
          </a:p>
          <a:p>
            <a:pPr>
              <a:lnSpc>
                <a:spcPts val="2448"/>
              </a:lnSpc>
              <a:defRPr/>
            </a:pPr>
            <a:r>
              <a:rPr lang="en-US" sz="2000" b="1" i="1" dirty="0">
                <a:latin typeface="Times New Roman" panose="02020603050405020304" pitchFamily="18" charset="0"/>
                <a:cs typeface="Times New Roman" panose="02020603050405020304" pitchFamily="18" charset="0"/>
              </a:rPr>
              <a:t>Later, he addressed the gathering. </a:t>
            </a:r>
            <a:r>
              <a:rPr lang="en-US" sz="2000" b="1" i="1" dirty="0" err="1">
                <a:latin typeface="Times New Roman" panose="02020603050405020304" pitchFamily="18" charset="0"/>
                <a:cs typeface="Times New Roman" panose="02020603050405020304" pitchFamily="18" charset="0"/>
              </a:rPr>
              <a:t>Dr.G.K</a:t>
            </a:r>
            <a:r>
              <a:rPr lang="en-US" sz="2000" b="1" i="1" dirty="0">
                <a:latin typeface="Times New Roman" panose="02020603050405020304" pitchFamily="18" charset="0"/>
                <a:cs typeface="Times New Roman" panose="02020603050405020304" pitchFamily="18" charset="0"/>
              </a:rPr>
              <a:t>. Francis Director of </a:t>
            </a:r>
            <a:r>
              <a:rPr lang="en-US" sz="2000" b="1" i="1" dirty="0" err="1">
                <a:latin typeface="Times New Roman" panose="02020603050405020304" pitchFamily="18" charset="0"/>
                <a:cs typeface="Times New Roman" panose="02020603050405020304" pitchFamily="18" charset="0"/>
              </a:rPr>
              <a:t>A.M.Jain</a:t>
            </a:r>
            <a:r>
              <a:rPr lang="en-US" sz="2000" b="1" i="1" dirty="0">
                <a:latin typeface="Times New Roman" panose="02020603050405020304" pitchFamily="18" charset="0"/>
                <a:cs typeface="Times New Roman" panose="02020603050405020304" pitchFamily="18" charset="0"/>
              </a:rPr>
              <a:t> College and </a:t>
            </a:r>
            <a:r>
              <a:rPr lang="en-US" sz="2000" b="1" i="1" dirty="0" err="1">
                <a:latin typeface="Times New Roman" panose="02020603050405020304" pitchFamily="18" charset="0"/>
                <a:cs typeface="Times New Roman" panose="02020603050405020304" pitchFamily="18" charset="0"/>
              </a:rPr>
              <a:t>Dr.Rajendran</a:t>
            </a:r>
            <a:r>
              <a:rPr lang="en-US" sz="2000" b="1" i="1" dirty="0">
                <a:latin typeface="Times New Roman" panose="02020603050405020304" pitchFamily="18" charset="0"/>
                <a:cs typeface="Times New Roman" panose="02020603050405020304" pitchFamily="18" charset="0"/>
              </a:rPr>
              <a:t> the former Principal of A.M. Jain College, came up with felicitation speech. </a:t>
            </a:r>
            <a:r>
              <a:rPr lang="en-US" sz="2000" b="1" i="1" dirty="0" err="1">
                <a:latin typeface="Times New Roman" panose="02020603050405020304" pitchFamily="18" charset="0"/>
                <a:cs typeface="Times New Roman" panose="02020603050405020304" pitchFamily="18" charset="0"/>
              </a:rPr>
              <a:t>Ms.Rajalakshmi</a:t>
            </a:r>
            <a:r>
              <a:rPr lang="en-US" sz="2000" b="1" i="1" dirty="0">
                <a:latin typeface="Times New Roman" panose="02020603050405020304" pitchFamily="18" charset="0"/>
                <a:cs typeface="Times New Roman" panose="02020603050405020304" pitchFamily="18" charset="0"/>
              </a:rPr>
              <a:t>, Assistant professor of A.M Jain College, recited the poem in Hindi. </a:t>
            </a:r>
          </a:p>
          <a:p>
            <a:pPr>
              <a:lnSpc>
                <a:spcPts val="2448"/>
              </a:lnSpc>
              <a:defRPr/>
            </a:pPr>
            <a:r>
              <a:rPr lang="en-US" sz="2000" b="1" i="1" dirty="0" err="1">
                <a:latin typeface="Times New Roman" panose="02020603050405020304" pitchFamily="18" charset="0"/>
                <a:cs typeface="Times New Roman" panose="02020603050405020304" pitchFamily="18" charset="0"/>
              </a:rPr>
              <a:t>Ms.Angyarkanni</a:t>
            </a:r>
            <a:r>
              <a:rPr lang="en-US" sz="2000" b="1" i="1" dirty="0">
                <a:latin typeface="Times New Roman" panose="02020603050405020304" pitchFamily="18" charset="0"/>
                <a:cs typeface="Times New Roman" panose="02020603050405020304" pitchFamily="18" charset="0"/>
              </a:rPr>
              <a:t>, Tamil teacher of </a:t>
            </a:r>
            <a:r>
              <a:rPr lang="en-US" sz="2000" b="1" i="1" dirty="0" err="1">
                <a:latin typeface="Times New Roman" panose="02020603050405020304" pitchFamily="18" charset="0"/>
                <a:cs typeface="Times New Roman" panose="02020603050405020304" pitchFamily="18" charset="0"/>
              </a:rPr>
              <a:t>A.M.Jain</a:t>
            </a:r>
            <a:r>
              <a:rPr lang="en-US" sz="2000" b="1" i="1" dirty="0">
                <a:latin typeface="Times New Roman" panose="02020603050405020304" pitchFamily="18" charset="0"/>
                <a:cs typeface="Times New Roman" panose="02020603050405020304" pitchFamily="18" charset="0"/>
              </a:rPr>
              <a:t> School, recited the poem in Tamil on our Founder. </a:t>
            </a:r>
          </a:p>
          <a:p>
            <a:pPr>
              <a:lnSpc>
                <a:spcPts val="2448"/>
              </a:lnSpc>
              <a:defRPr/>
            </a:pPr>
            <a:r>
              <a:rPr lang="en-US" sz="2000" b="1" i="1" dirty="0">
                <a:latin typeface="Times New Roman" panose="02020603050405020304" pitchFamily="18" charset="0"/>
                <a:cs typeface="Times New Roman" panose="02020603050405020304" pitchFamily="18" charset="0"/>
              </a:rPr>
              <a:t>As a tribute video was played on our Founder Shri. </a:t>
            </a:r>
            <a:r>
              <a:rPr lang="en-US" sz="2000" b="1" i="1" dirty="0" err="1">
                <a:latin typeface="Times New Roman" panose="02020603050405020304" pitchFamily="18" charset="0"/>
                <a:cs typeface="Times New Roman" panose="02020603050405020304" pitchFamily="18" charset="0"/>
              </a:rPr>
              <a:t>Padmashri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Mohanmullji</a:t>
            </a:r>
            <a:r>
              <a:rPr lang="en-US" sz="2000" b="1" i="1" dirty="0">
                <a:latin typeface="Times New Roman" panose="02020603050405020304" pitchFamily="18" charset="0"/>
                <a:cs typeface="Times New Roman" panose="02020603050405020304" pitchFamily="18" charset="0"/>
              </a:rPr>
              <a:t> Chordia as a tribute. A.M. Jain College students performed dance, </a:t>
            </a:r>
            <a:r>
              <a:rPr lang="en-US" sz="2000" b="1" i="1" dirty="0" err="1">
                <a:latin typeface="Times New Roman" panose="02020603050405020304" pitchFamily="18" charset="0"/>
                <a:cs typeface="Times New Roman" panose="02020603050405020304" pitchFamily="18" charset="0"/>
              </a:rPr>
              <a:t>A.M.jain</a:t>
            </a:r>
            <a:r>
              <a:rPr lang="en-US" sz="2000" b="1" i="1" dirty="0">
                <a:latin typeface="Times New Roman" panose="02020603050405020304" pitchFamily="18" charset="0"/>
                <a:cs typeface="Times New Roman" panose="02020603050405020304" pitchFamily="18" charset="0"/>
              </a:rPr>
              <a:t> school students performed dance and sang a song. Students of </a:t>
            </a:r>
            <a:r>
              <a:rPr lang="en-US" sz="2000" b="1" i="1" dirty="0" err="1">
                <a:latin typeface="Times New Roman" panose="02020603050405020304" pitchFamily="18" charset="0"/>
                <a:cs typeface="Times New Roman" panose="02020603050405020304" pitchFamily="18" charset="0"/>
              </a:rPr>
              <a:t>A.M.Jain</a:t>
            </a:r>
            <a:r>
              <a:rPr lang="en-US" sz="2000" b="1" i="1" dirty="0">
                <a:latin typeface="Times New Roman" panose="02020603050405020304" pitchFamily="18" charset="0"/>
                <a:cs typeface="Times New Roman" panose="02020603050405020304" pitchFamily="18" charset="0"/>
              </a:rPr>
              <a:t> school also portrayed the painting of our Founder. </a:t>
            </a:r>
          </a:p>
          <a:p>
            <a:pPr>
              <a:lnSpc>
                <a:spcPts val="2448"/>
              </a:lnSpc>
              <a:defRPr/>
            </a:pPr>
            <a:r>
              <a:rPr lang="en-US" sz="2000" b="1" i="1" dirty="0">
                <a:latin typeface="Times New Roman" panose="02020603050405020304" pitchFamily="18" charset="0"/>
                <a:cs typeface="Times New Roman" panose="02020603050405020304" pitchFamily="18" charset="0"/>
              </a:rPr>
              <a:t>The Principal, </a:t>
            </a:r>
            <a:r>
              <a:rPr lang="en-US" sz="2000" b="1" i="1" dirty="0" err="1">
                <a:latin typeface="Times New Roman" panose="02020603050405020304" pitchFamily="18" charset="0"/>
                <a:cs typeface="Times New Roman" panose="02020603050405020304" pitchFamily="18" charset="0"/>
              </a:rPr>
              <a:t>Ms.Pramodaa</a:t>
            </a:r>
            <a:r>
              <a:rPr lang="en-US" sz="2000" b="1" i="1" dirty="0">
                <a:latin typeface="Times New Roman" panose="02020603050405020304" pitchFamily="18" charset="0"/>
                <a:cs typeface="Times New Roman" panose="02020603050405020304" pitchFamily="18" charset="0"/>
              </a:rPr>
              <a:t> Menon of </a:t>
            </a:r>
            <a:r>
              <a:rPr lang="en-US" sz="2000" b="1" i="1" dirty="0" err="1">
                <a:latin typeface="Times New Roman" panose="02020603050405020304" pitchFamily="18" charset="0"/>
                <a:cs typeface="Times New Roman" panose="02020603050405020304" pitchFamily="18" charset="0"/>
              </a:rPr>
              <a:t>A.M.Jain</a:t>
            </a:r>
            <a:r>
              <a:rPr lang="en-US" sz="2000" b="1" i="1" dirty="0">
                <a:latin typeface="Times New Roman" panose="02020603050405020304" pitchFamily="18" charset="0"/>
                <a:cs typeface="Times New Roman" panose="02020603050405020304" pitchFamily="18" charset="0"/>
              </a:rPr>
              <a:t> school, presented a bouquet to our Secretary Sir </a:t>
            </a:r>
            <a:r>
              <a:rPr lang="en-US" sz="2000" b="1" i="1" dirty="0" err="1">
                <a:latin typeface="Times New Roman" panose="02020603050405020304" pitchFamily="18" charset="0"/>
                <a:cs typeface="Times New Roman" panose="02020603050405020304" pitchFamily="18" charset="0"/>
              </a:rPr>
              <a:t>Shri.Sardarmal</a:t>
            </a:r>
            <a:r>
              <a:rPr lang="en-US" sz="2000" b="1" i="1" dirty="0">
                <a:latin typeface="Times New Roman" panose="02020603050405020304" pitchFamily="18" charset="0"/>
                <a:cs typeface="Times New Roman" panose="02020603050405020304" pitchFamily="18" charset="0"/>
              </a:rPr>
              <a:t> Chordia as a token of love. The Secretary Shri </a:t>
            </a:r>
            <a:r>
              <a:rPr lang="en-US" sz="2000" b="1" i="1" dirty="0" err="1">
                <a:latin typeface="Times New Roman" panose="02020603050405020304" pitchFamily="18" charset="0"/>
                <a:cs typeface="Times New Roman" panose="02020603050405020304" pitchFamily="18" charset="0"/>
              </a:rPr>
              <a:t>Sardarmal</a:t>
            </a:r>
            <a:r>
              <a:rPr lang="en-US" sz="2000" b="1" i="1" dirty="0">
                <a:latin typeface="Times New Roman" panose="02020603050405020304" pitchFamily="18" charset="0"/>
                <a:cs typeface="Times New Roman" panose="02020603050405020304" pitchFamily="18" charset="0"/>
              </a:rPr>
              <a:t> Chordia fulfilled the event with thanks giving message. </a:t>
            </a:r>
            <a:r>
              <a:rPr lang="en-US" sz="2000" b="1" i="1" dirty="0" err="1">
                <a:latin typeface="Times New Roman" panose="02020603050405020304" pitchFamily="18" charset="0"/>
                <a:cs typeface="Times New Roman" panose="02020603050405020304" pitchFamily="18" charset="0"/>
              </a:rPr>
              <a:t>Ms.Pramodaa</a:t>
            </a:r>
            <a:r>
              <a:rPr lang="en-US" sz="2000" b="1" i="1" dirty="0">
                <a:latin typeface="Times New Roman" panose="02020603050405020304" pitchFamily="18" charset="0"/>
                <a:cs typeface="Times New Roman" panose="02020603050405020304" pitchFamily="18" charset="0"/>
              </a:rPr>
              <a:t> Menon delivered the vote of thanks.</a:t>
            </a:r>
            <a:endParaRPr lang="en-IN"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142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710389"/>
          </a:xfrm>
          <a:prstGeom prst="rect">
            <a:avLst/>
          </a:prstGeom>
        </p:spPr>
      </p:pic>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40148" cy="671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3D725FDD-ECA9-4068-BBF1-A5A7D826E4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0148" y="0"/>
            <a:ext cx="424732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682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ndhi Images | Free Vectors, Stock Photos &amp; PSD">
            <a:extLst>
              <a:ext uri="{FF2B5EF4-FFF2-40B4-BE49-F238E27FC236}">
                <a16:creationId xmlns:a16="http://schemas.microsoft.com/office/drawing/2014/main" id="{EEF7507B-372F-470B-8259-B44237B42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97E3D3-B964-469E-9414-2472A7755425}"/>
              </a:ext>
            </a:extLst>
          </p:cNvPr>
          <p:cNvSpPr txBox="1"/>
          <p:nvPr/>
        </p:nvSpPr>
        <p:spPr>
          <a:xfrm>
            <a:off x="6188360" y="0"/>
            <a:ext cx="5972588" cy="6407395"/>
          </a:xfrm>
          <a:prstGeom prst="rect">
            <a:avLst/>
          </a:prstGeom>
          <a:noFill/>
        </p:spPr>
        <p:txBody>
          <a:bodyPr wrap="square">
            <a:spAutoFit/>
          </a:bodyPr>
          <a:lstStyle/>
          <a:p>
            <a:pPr>
              <a:lnSpc>
                <a:spcPct val="115000"/>
              </a:lnSpc>
              <a:spcAft>
                <a:spcPts val="1000"/>
              </a:spcAft>
            </a:pPr>
            <a:r>
              <a:rPr lang="en-IN" sz="2400" b="1" dirty="0">
                <a:solidFill>
                  <a:srgbClr val="C00000"/>
                </a:solidFill>
                <a:effectLst/>
                <a:latin typeface="Bell MT" panose="02020503060305020303" pitchFamily="18" charset="0"/>
                <a:ea typeface="Calibri" panose="020F0502020204030204" pitchFamily="34" charset="0"/>
                <a:cs typeface="Times New Roman" panose="02020603050405020304" pitchFamily="18" charset="0"/>
              </a:rPr>
              <a:t>Gandhi Jayanthi day virtual celebration </a:t>
            </a:r>
            <a:r>
              <a:rPr lang="en-IN" sz="2000" b="1" dirty="0">
                <a:effectLst/>
                <a:latin typeface="Bell MT" panose="02020503060305020303" pitchFamily="18" charset="0"/>
                <a:ea typeface="Calibri" panose="020F0502020204030204" pitchFamily="34" charset="0"/>
                <a:cs typeface="Times New Roman" panose="02020603050405020304" pitchFamily="18" charset="0"/>
              </a:rPr>
              <a:t>is celebrated on October 2</a:t>
            </a:r>
            <a:r>
              <a:rPr lang="en-IN" sz="2000" b="1" baseline="30000" dirty="0">
                <a:effectLst/>
                <a:latin typeface="Bell MT" panose="02020503060305020303" pitchFamily="18" charset="0"/>
                <a:ea typeface="Calibri" panose="020F0502020204030204" pitchFamily="34" charset="0"/>
                <a:cs typeface="Times New Roman" panose="02020603050405020304" pitchFamily="18" charset="0"/>
              </a:rPr>
              <a:t>nd</a:t>
            </a:r>
            <a:r>
              <a:rPr lang="en-IN" sz="2000" b="1" dirty="0">
                <a:effectLst/>
                <a:latin typeface="Bell MT" panose="02020503060305020303" pitchFamily="18" charset="0"/>
                <a:ea typeface="Calibri" panose="020F0502020204030204" pitchFamily="34" charset="0"/>
                <a:cs typeface="Times New Roman" panose="02020603050405020304" pitchFamily="18" charset="0"/>
              </a:rPr>
              <a:t> 2020 in our school starting with Flag Hoisting by our Principal </a:t>
            </a:r>
            <a:r>
              <a:rPr lang="en-IN" sz="2000" b="1" dirty="0" err="1">
                <a:effectLst/>
                <a:latin typeface="Bell MT" panose="02020503060305020303" pitchFamily="18" charset="0"/>
                <a:ea typeface="Calibri" panose="020F0502020204030204" pitchFamily="34" charset="0"/>
                <a:cs typeface="Times New Roman" panose="02020603050405020304" pitchFamily="18" charset="0"/>
              </a:rPr>
              <a:t>Ms.Pramodha</a:t>
            </a:r>
            <a:r>
              <a:rPr lang="en-IN" sz="2000" b="1" dirty="0">
                <a:effectLst/>
                <a:latin typeface="Bell MT" panose="02020503060305020303" pitchFamily="18" charset="0"/>
                <a:ea typeface="Calibri" panose="020F0502020204030204" pitchFamily="34" charset="0"/>
                <a:cs typeface="Times New Roman" panose="02020603050405020304" pitchFamily="18" charset="0"/>
              </a:rPr>
              <a:t> </a:t>
            </a:r>
            <a:r>
              <a:rPr lang="en-IN" sz="2000" b="1" dirty="0" err="1">
                <a:effectLst/>
                <a:latin typeface="Bell MT" panose="02020503060305020303" pitchFamily="18" charset="0"/>
                <a:ea typeface="Calibri" panose="020F0502020204030204" pitchFamily="34" charset="0"/>
                <a:cs typeface="Times New Roman" panose="02020603050405020304" pitchFamily="18" charset="0"/>
              </a:rPr>
              <a:t>Menan</a:t>
            </a:r>
            <a:r>
              <a:rPr lang="en-IN" sz="2000" b="1" dirty="0">
                <a:effectLst/>
                <a:latin typeface="Bell MT" panose="02020503060305020303" pitchFamily="18" charset="0"/>
                <a:ea typeface="Calibri" panose="020F0502020204030204" pitchFamily="34" charset="0"/>
                <a:cs typeface="Times New Roman" panose="02020603050405020304" pitchFamily="18" charset="0"/>
              </a:rPr>
              <a:t> followed by lighting </a:t>
            </a:r>
            <a:r>
              <a:rPr lang="en-IN" sz="2000" b="1" dirty="0" err="1">
                <a:effectLst/>
                <a:latin typeface="Bell MT" panose="02020503060305020303" pitchFamily="18" charset="0"/>
                <a:ea typeface="Calibri" panose="020F0502020204030204" pitchFamily="34" charset="0"/>
                <a:cs typeface="Times New Roman" panose="02020603050405020304" pitchFamily="18" charset="0"/>
              </a:rPr>
              <a:t>Kuthu</a:t>
            </a:r>
            <a:r>
              <a:rPr lang="en-IN" sz="2000" b="1" dirty="0">
                <a:effectLst/>
                <a:latin typeface="Bell MT" panose="02020503060305020303" pitchFamily="18" charset="0"/>
                <a:ea typeface="Calibri" panose="020F0502020204030204" pitchFamily="34" charset="0"/>
                <a:cs typeface="Times New Roman" panose="02020603050405020304" pitchFamily="18" charset="0"/>
              </a:rPr>
              <a:t> </a:t>
            </a:r>
            <a:r>
              <a:rPr lang="en-IN" sz="2000" b="1" dirty="0" err="1">
                <a:effectLst/>
                <a:latin typeface="Bell MT" panose="02020503060305020303" pitchFamily="18" charset="0"/>
                <a:ea typeface="Calibri" panose="020F0502020204030204" pitchFamily="34" charset="0"/>
                <a:cs typeface="Times New Roman" panose="02020603050405020304" pitchFamily="18" charset="0"/>
              </a:rPr>
              <a:t>vilakku</a:t>
            </a:r>
            <a:r>
              <a:rPr lang="en-IN" sz="2000" b="1" dirty="0">
                <a:effectLst/>
                <a:latin typeface="Bell MT" panose="02020503060305020303" pitchFamily="18" charset="0"/>
                <a:ea typeface="Calibri" panose="020F0502020204030204" pitchFamily="34" charset="0"/>
                <a:cs typeface="Times New Roman" panose="02020603050405020304" pitchFamily="18" charset="0"/>
              </a:rPr>
              <a:t>. The Programme started with Prayer and </a:t>
            </a:r>
            <a:r>
              <a:rPr lang="en-IN" sz="2000" b="1" dirty="0" err="1">
                <a:effectLst/>
                <a:latin typeface="Bell MT" panose="02020503060305020303" pitchFamily="18" charset="0"/>
                <a:ea typeface="Calibri" panose="020F0502020204030204" pitchFamily="34" charset="0"/>
                <a:cs typeface="Times New Roman" panose="02020603050405020304" pitchFamily="18" charset="0"/>
              </a:rPr>
              <a:t>Tamizhthai</a:t>
            </a:r>
            <a:r>
              <a:rPr lang="en-IN" sz="2000" b="1" dirty="0">
                <a:effectLst/>
                <a:latin typeface="Bell MT" panose="02020503060305020303" pitchFamily="18" charset="0"/>
                <a:ea typeface="Calibri" panose="020F0502020204030204" pitchFamily="34" charset="0"/>
                <a:cs typeface="Times New Roman" panose="02020603050405020304" pitchFamily="18" charset="0"/>
              </a:rPr>
              <a:t> </a:t>
            </a:r>
            <a:r>
              <a:rPr lang="en-IN" sz="2000" b="1" dirty="0" err="1">
                <a:effectLst/>
                <a:latin typeface="Bell MT" panose="02020503060305020303" pitchFamily="18" charset="0"/>
                <a:ea typeface="Calibri" panose="020F0502020204030204" pitchFamily="34" charset="0"/>
                <a:cs typeface="Times New Roman" panose="02020603050405020304" pitchFamily="18" charset="0"/>
              </a:rPr>
              <a:t>vazhthu</a:t>
            </a:r>
            <a:r>
              <a:rPr lang="en-IN" sz="2000" b="1" dirty="0">
                <a:effectLst/>
                <a:latin typeface="Bell MT" panose="02020503060305020303" pitchFamily="18" charset="0"/>
                <a:ea typeface="Calibri" panose="020F0502020204030204" pitchFamily="34" charset="0"/>
                <a:cs typeface="Times New Roman" panose="02020603050405020304" pitchFamily="18" charset="0"/>
              </a:rPr>
              <a:t>.</a:t>
            </a:r>
            <a:endParaRPr lang="en-IN" sz="1400" b="1" dirty="0">
              <a:effectLst/>
              <a:latin typeface="Bell MT" panose="02020503060305020303" pitchFamily="18" charset="0"/>
              <a:ea typeface="Calibri" panose="020F0502020204030204" pitchFamily="34" charset="0"/>
              <a:cs typeface="Times New Roman" panose="02020603050405020304" pitchFamily="18" charset="0"/>
            </a:endParaRPr>
          </a:p>
          <a:p>
            <a:pPr>
              <a:lnSpc>
                <a:spcPct val="115000"/>
              </a:lnSpc>
              <a:spcAft>
                <a:spcPts val="1000"/>
              </a:spcAft>
            </a:pPr>
            <a:r>
              <a:rPr lang="en-IN" sz="2000" b="1" dirty="0">
                <a:effectLst/>
                <a:latin typeface="Bell MT" panose="02020503060305020303" pitchFamily="18" charset="0"/>
                <a:ea typeface="Calibri" panose="020F0502020204030204" pitchFamily="34" charset="0"/>
                <a:cs typeface="Times New Roman" panose="02020603050405020304" pitchFamily="18" charset="0"/>
              </a:rPr>
              <a:t>Our Principal mam addressed to our students showed by Gandhi documentary.  </a:t>
            </a:r>
            <a:endParaRPr lang="en-IN" sz="1400" b="1" dirty="0">
              <a:effectLst/>
              <a:latin typeface="Bell MT" panose="02020503060305020303" pitchFamily="18" charset="0"/>
              <a:ea typeface="Calibri" panose="020F0502020204030204" pitchFamily="34" charset="0"/>
              <a:cs typeface="Times New Roman" panose="02020603050405020304" pitchFamily="18" charset="0"/>
            </a:endParaRPr>
          </a:p>
          <a:p>
            <a:pPr>
              <a:lnSpc>
                <a:spcPct val="115000"/>
              </a:lnSpc>
              <a:spcAft>
                <a:spcPts val="1000"/>
              </a:spcAft>
            </a:pPr>
            <a:r>
              <a:rPr lang="en-IN" sz="2000" b="1" dirty="0">
                <a:effectLst/>
                <a:latin typeface="Bell MT" panose="02020503060305020303" pitchFamily="18" charset="0"/>
                <a:ea typeface="Calibri" panose="020F0502020204030204" pitchFamily="34" charset="0"/>
                <a:cs typeface="Times New Roman" panose="02020603050405020304" pitchFamily="18" charset="0"/>
              </a:rPr>
              <a:t>Teachers given their speech about Gandhi ji in different languages like English, Tamil and Hindi. Students performed debate, bhajan, dance, </a:t>
            </a:r>
            <a:r>
              <a:rPr lang="en-IN" sz="2000" b="1" dirty="0" err="1">
                <a:effectLst/>
                <a:latin typeface="Bell MT" panose="02020503060305020303" pitchFamily="18" charset="0"/>
                <a:ea typeface="Calibri" panose="020F0502020204030204" pitchFamily="34" charset="0"/>
                <a:cs typeface="Times New Roman" panose="02020603050405020304" pitchFamily="18" charset="0"/>
              </a:rPr>
              <a:t>jugalbandi</a:t>
            </a:r>
            <a:r>
              <a:rPr lang="en-IN" sz="2000" b="1" dirty="0">
                <a:effectLst/>
                <a:latin typeface="Bell MT" panose="02020503060305020303" pitchFamily="18" charset="0"/>
                <a:ea typeface="Calibri" panose="020F0502020204030204" pitchFamily="34" charset="0"/>
                <a:cs typeface="Times New Roman" panose="02020603050405020304" pitchFamily="18" charset="0"/>
              </a:rPr>
              <a:t>  about Gandhiji. Like a Crown, students performed </a:t>
            </a:r>
            <a:r>
              <a:rPr lang="en-IN" sz="2000" b="1" dirty="0" err="1">
                <a:effectLst/>
                <a:latin typeface="Bell MT" panose="02020503060305020303" pitchFamily="18" charset="0"/>
                <a:ea typeface="Calibri" panose="020F0502020204030204" pitchFamily="34" charset="0"/>
                <a:cs typeface="Times New Roman" panose="02020603050405020304" pitchFamily="18" charset="0"/>
              </a:rPr>
              <a:t>Villupattu</a:t>
            </a:r>
            <a:r>
              <a:rPr lang="en-IN" sz="2000" b="1" dirty="0">
                <a:effectLst/>
                <a:latin typeface="Bell MT" panose="02020503060305020303" pitchFamily="18" charset="0"/>
                <a:ea typeface="Calibri" panose="020F0502020204030204" pitchFamily="34" charset="0"/>
                <a:cs typeface="Times New Roman" panose="02020603050405020304" pitchFamily="18" charset="0"/>
              </a:rPr>
              <a:t> very well. Also slogans and </a:t>
            </a:r>
            <a:r>
              <a:rPr lang="en-IN" sz="2000" b="1" dirty="0" err="1">
                <a:effectLst/>
                <a:latin typeface="Bell MT" panose="02020503060305020303" pitchFamily="18" charset="0"/>
                <a:ea typeface="Calibri" panose="020F0502020204030204" pitchFamily="34" charset="0"/>
                <a:cs typeface="Times New Roman" panose="02020603050405020304" pitchFamily="18" charset="0"/>
              </a:rPr>
              <a:t>monoact</a:t>
            </a:r>
            <a:r>
              <a:rPr lang="en-IN" sz="2000" b="1" dirty="0">
                <a:effectLst/>
                <a:latin typeface="Bell MT" panose="02020503060305020303" pitchFamily="18" charset="0"/>
                <a:ea typeface="Calibri" panose="020F0502020204030204" pitchFamily="34" charset="0"/>
                <a:cs typeface="Times New Roman" panose="02020603050405020304" pitchFamily="18" charset="0"/>
              </a:rPr>
              <a:t> performed.</a:t>
            </a:r>
            <a:endParaRPr lang="en-IN" sz="1400" b="1" dirty="0">
              <a:effectLst/>
              <a:latin typeface="Bell MT" panose="02020503060305020303" pitchFamily="18" charset="0"/>
              <a:ea typeface="Calibri" panose="020F0502020204030204" pitchFamily="34" charset="0"/>
              <a:cs typeface="Times New Roman" panose="02020603050405020304" pitchFamily="18" charset="0"/>
            </a:endParaRPr>
          </a:p>
          <a:p>
            <a:pPr>
              <a:lnSpc>
                <a:spcPct val="115000"/>
              </a:lnSpc>
              <a:spcAft>
                <a:spcPts val="1000"/>
              </a:spcAft>
            </a:pPr>
            <a:r>
              <a:rPr lang="en-IN" sz="2000" b="1" dirty="0">
                <a:effectLst/>
                <a:latin typeface="Bell MT" panose="02020503060305020303" pitchFamily="18" charset="0"/>
                <a:ea typeface="Calibri" panose="020F0502020204030204" pitchFamily="34" charset="0"/>
                <a:cs typeface="Times New Roman" panose="02020603050405020304" pitchFamily="18" charset="0"/>
              </a:rPr>
              <a:t>With vote of thanks and National Anthem programme was over.</a:t>
            </a:r>
            <a:endParaRPr lang="en-IN" sz="1400" b="1" dirty="0">
              <a:effectLst/>
              <a:latin typeface="Bell MT" panose="02020503060305020303"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046B9D6-FE98-4B4C-80A8-FDC2376C56DE}"/>
              </a:ext>
            </a:extLst>
          </p:cNvPr>
          <p:cNvPicPr/>
          <p:nvPr/>
        </p:nvPicPr>
        <p:blipFill rotWithShape="1">
          <a:blip r:embed="rId3">
            <a:extLst>
              <a:ext uri="{28A0092B-C50C-407E-A947-70E740481C1C}">
                <a14:useLocalDpi xmlns:a14="http://schemas.microsoft.com/office/drawing/2010/main" val="0"/>
              </a:ext>
            </a:extLst>
          </a:blip>
          <a:srcRect l="-1243" t="13966" r="-1243" b="-271"/>
          <a:stretch/>
        </p:blipFill>
        <p:spPr>
          <a:xfrm>
            <a:off x="-119270" y="1"/>
            <a:ext cx="6215270" cy="6858000"/>
          </a:xfrm>
          <a:prstGeom prst="rect">
            <a:avLst/>
          </a:prstGeom>
        </p:spPr>
      </p:pic>
      <p:pic>
        <p:nvPicPr>
          <p:cNvPr id="7" name="Picture 4" descr="Illustrationposter Banner Gandhi Jayanti Background Stock Vector (Royalty  Free) 723817138">
            <a:extLst>
              <a:ext uri="{FF2B5EF4-FFF2-40B4-BE49-F238E27FC236}">
                <a16:creationId xmlns:a16="http://schemas.microsoft.com/office/drawing/2014/main" id="{9A5CB81C-AAC2-4339-B454-BFC89E3E397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44784" y="5038391"/>
            <a:ext cx="2105025"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729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4CAC5-CDBE-450E-9007-9F66E0D3E31F}"/>
              </a:ext>
            </a:extLst>
          </p:cNvPr>
          <p:cNvPicPr>
            <a:picLocks noChangeAspect="1"/>
          </p:cNvPicPr>
          <p:nvPr/>
        </p:nvPicPr>
        <p:blipFill rotWithShape="1">
          <a:blip r:embed="rId2"/>
          <a:srcRect r="880" b="8325"/>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1956D7F-3077-4B8C-945E-4BF4F478BE7A}"/>
              </a:ext>
            </a:extLst>
          </p:cNvPr>
          <p:cNvPicPr>
            <a:picLocks noChangeAspect="1"/>
          </p:cNvPicPr>
          <p:nvPr/>
        </p:nvPicPr>
        <p:blipFill>
          <a:blip r:embed="rId3"/>
          <a:stretch>
            <a:fillRect/>
          </a:stretch>
        </p:blipFill>
        <p:spPr>
          <a:xfrm>
            <a:off x="4671392" y="0"/>
            <a:ext cx="7520608" cy="5264426"/>
          </a:xfrm>
          <a:prstGeom prst="rect">
            <a:avLst/>
          </a:prstGeom>
        </p:spPr>
      </p:pic>
      <p:pic>
        <p:nvPicPr>
          <p:cNvPr id="4" name="Picture 3">
            <a:extLst>
              <a:ext uri="{FF2B5EF4-FFF2-40B4-BE49-F238E27FC236}">
                <a16:creationId xmlns:a16="http://schemas.microsoft.com/office/drawing/2014/main" id="{B6B27787-E767-4829-9FA7-1887367B6FC9}"/>
              </a:ext>
            </a:extLst>
          </p:cNvPr>
          <p:cNvPicPr>
            <a:picLocks noChangeAspect="1"/>
          </p:cNvPicPr>
          <p:nvPr/>
        </p:nvPicPr>
        <p:blipFill>
          <a:blip r:embed="rId4"/>
          <a:stretch>
            <a:fillRect/>
          </a:stretch>
        </p:blipFill>
        <p:spPr>
          <a:xfrm>
            <a:off x="0" y="-99391"/>
            <a:ext cx="4671392" cy="6957391"/>
          </a:xfrm>
          <a:prstGeom prst="rect">
            <a:avLst/>
          </a:prstGeom>
        </p:spPr>
      </p:pic>
    </p:spTree>
    <p:extLst>
      <p:ext uri="{BB962C8B-B14F-4D97-AF65-F5344CB8AC3E}">
        <p14:creationId xmlns:p14="http://schemas.microsoft.com/office/powerpoint/2010/main" val="3621737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C52E2-45A6-48DA-AB5D-C90C1A5AA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8" y="1"/>
            <a:ext cx="12211878" cy="6857999"/>
          </a:xfrm>
          <a:prstGeom prst="rect">
            <a:avLst/>
          </a:prstGeom>
        </p:spPr>
      </p:pic>
      <p:sp>
        <p:nvSpPr>
          <p:cNvPr id="5" name="Rectangle 4">
            <a:extLst>
              <a:ext uri="{FF2B5EF4-FFF2-40B4-BE49-F238E27FC236}">
                <a16:creationId xmlns:a16="http://schemas.microsoft.com/office/drawing/2014/main" id="{E03FAF08-8B2C-42EC-971D-B28CF6A1B4E9}"/>
              </a:ext>
            </a:extLst>
          </p:cNvPr>
          <p:cNvSpPr/>
          <p:nvPr/>
        </p:nvSpPr>
        <p:spPr>
          <a:xfrm rot="19954668">
            <a:off x="1511394" y="1643813"/>
            <a:ext cx="8027170" cy="1754326"/>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C00000"/>
                </a:solidFill>
                <a:effectLst>
                  <a:outerShdw dist="38100" dir="2700000" algn="bl" rotWithShape="0">
                    <a:schemeClr val="accent5"/>
                  </a:outerShdw>
                </a:effectLst>
              </a:rPr>
              <a:t>Dr. Abdul Kalam’s Birthday Celebration</a:t>
            </a:r>
          </a:p>
        </p:txBody>
      </p:sp>
    </p:spTree>
    <p:extLst>
      <p:ext uri="{BB962C8B-B14F-4D97-AF65-F5344CB8AC3E}">
        <p14:creationId xmlns:p14="http://schemas.microsoft.com/office/powerpoint/2010/main" val="3284364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D721E4-64C2-4AF6-8729-2820A41A248C}"/>
              </a:ext>
            </a:extLst>
          </p:cNvPr>
          <p:cNvPicPr>
            <a:picLocks noChangeAspect="1"/>
          </p:cNvPicPr>
          <p:nvPr/>
        </p:nvPicPr>
        <p:blipFill>
          <a:blip r:embed="rId2"/>
          <a:stretch>
            <a:fillRect/>
          </a:stretch>
        </p:blipFill>
        <p:spPr>
          <a:xfrm>
            <a:off x="-94593" y="4762"/>
            <a:ext cx="12286593" cy="6848475"/>
          </a:xfrm>
          <a:prstGeom prst="rect">
            <a:avLst/>
          </a:prstGeom>
        </p:spPr>
      </p:pic>
      <p:pic>
        <p:nvPicPr>
          <p:cNvPr id="3" name="Picture 2">
            <a:extLst>
              <a:ext uri="{FF2B5EF4-FFF2-40B4-BE49-F238E27FC236}">
                <a16:creationId xmlns:a16="http://schemas.microsoft.com/office/drawing/2014/main" id="{12F9D276-33B8-4B77-BE15-95EB61384297}"/>
              </a:ext>
            </a:extLst>
          </p:cNvPr>
          <p:cNvPicPr>
            <a:picLocks noChangeAspect="1"/>
          </p:cNvPicPr>
          <p:nvPr/>
        </p:nvPicPr>
        <p:blipFill>
          <a:blip r:embed="rId3"/>
          <a:stretch>
            <a:fillRect/>
          </a:stretch>
        </p:blipFill>
        <p:spPr>
          <a:xfrm>
            <a:off x="4045226" y="79513"/>
            <a:ext cx="3508513" cy="1958008"/>
          </a:xfrm>
          <a:prstGeom prst="rect">
            <a:avLst/>
          </a:prstGeom>
        </p:spPr>
      </p:pic>
    </p:spTree>
    <p:extLst>
      <p:ext uri="{BB962C8B-B14F-4D97-AF65-F5344CB8AC3E}">
        <p14:creationId xmlns:p14="http://schemas.microsoft.com/office/powerpoint/2010/main" val="1644079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F27C6-08EE-41BD-AE4E-08375633B2EB}"/>
              </a:ext>
            </a:extLst>
          </p:cNvPr>
          <p:cNvPicPr>
            <a:picLocks noChangeAspect="1"/>
          </p:cNvPicPr>
          <p:nvPr/>
        </p:nvPicPr>
        <p:blipFill>
          <a:blip r:embed="rId2"/>
          <a:stretch>
            <a:fillRect/>
          </a:stretch>
        </p:blipFill>
        <p:spPr>
          <a:xfrm>
            <a:off x="1" y="9525"/>
            <a:ext cx="4688782" cy="6848475"/>
          </a:xfrm>
          <a:prstGeom prst="rect">
            <a:avLst/>
          </a:prstGeom>
        </p:spPr>
      </p:pic>
      <p:pic>
        <p:nvPicPr>
          <p:cNvPr id="7" name="Picture 6">
            <a:extLst>
              <a:ext uri="{FF2B5EF4-FFF2-40B4-BE49-F238E27FC236}">
                <a16:creationId xmlns:a16="http://schemas.microsoft.com/office/drawing/2014/main" id="{3B48AE14-811B-45BD-84B5-713D86D9E895}"/>
              </a:ext>
            </a:extLst>
          </p:cNvPr>
          <p:cNvPicPr>
            <a:picLocks noChangeAspect="1"/>
          </p:cNvPicPr>
          <p:nvPr/>
        </p:nvPicPr>
        <p:blipFill rotWithShape="1">
          <a:blip r:embed="rId3"/>
          <a:srcRect l="39052" t="23295" r="41724" b="14330"/>
          <a:stretch/>
        </p:blipFill>
        <p:spPr>
          <a:xfrm>
            <a:off x="4688780" y="3310758"/>
            <a:ext cx="2248047" cy="35472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41F452B4-98F6-4A2B-AE03-26FAD6A835CA}"/>
              </a:ext>
            </a:extLst>
          </p:cNvPr>
          <p:cNvPicPr>
            <a:picLocks noChangeAspect="1"/>
          </p:cNvPicPr>
          <p:nvPr/>
        </p:nvPicPr>
        <p:blipFill rotWithShape="1">
          <a:blip r:embed="rId4"/>
          <a:srcRect l="30948" t="18237" r="31810" b="22299"/>
          <a:stretch/>
        </p:blipFill>
        <p:spPr>
          <a:xfrm>
            <a:off x="6936827" y="3310756"/>
            <a:ext cx="3147904" cy="35472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DAB12180-7CA4-45EE-8873-92E3255FD2FC}"/>
              </a:ext>
            </a:extLst>
          </p:cNvPr>
          <p:cNvPicPr>
            <a:picLocks noChangeAspect="1"/>
          </p:cNvPicPr>
          <p:nvPr/>
        </p:nvPicPr>
        <p:blipFill rotWithShape="1">
          <a:blip r:embed="rId5"/>
          <a:srcRect l="38626" t="16858" r="40346" b="21380"/>
          <a:stretch/>
        </p:blipFill>
        <p:spPr>
          <a:xfrm>
            <a:off x="9963806" y="3310756"/>
            <a:ext cx="2366765" cy="3547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BCFDA2B-D844-4B16-A250-2783192896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8781" y="9525"/>
            <a:ext cx="7641789" cy="3419475"/>
          </a:xfrm>
          <a:prstGeom prst="rect">
            <a:avLst/>
          </a:prstGeom>
        </p:spPr>
      </p:pic>
      <p:pic>
        <p:nvPicPr>
          <p:cNvPr id="13" name="Picture 12">
            <a:extLst>
              <a:ext uri="{FF2B5EF4-FFF2-40B4-BE49-F238E27FC236}">
                <a16:creationId xmlns:a16="http://schemas.microsoft.com/office/drawing/2014/main" id="{837841EE-20F0-4154-96F9-52C2B159424F}"/>
              </a:ext>
            </a:extLst>
          </p:cNvPr>
          <p:cNvPicPr>
            <a:picLocks noChangeAspect="1"/>
          </p:cNvPicPr>
          <p:nvPr/>
        </p:nvPicPr>
        <p:blipFill rotWithShape="1">
          <a:blip r:embed="rId7"/>
          <a:srcRect l="16500" t="18815" r="30083" b="18963"/>
          <a:stretch/>
        </p:blipFill>
        <p:spPr>
          <a:xfrm>
            <a:off x="3149599" y="156077"/>
            <a:ext cx="1539180" cy="3272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725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CARDS FESTIVAL">
            <a:extLst>
              <a:ext uri="{FF2B5EF4-FFF2-40B4-BE49-F238E27FC236}">
                <a16:creationId xmlns:a16="http://schemas.microsoft.com/office/drawing/2014/main" id="{D915D4AB-20AB-4398-86AB-973443D7B7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689" b="4368"/>
          <a:stretch/>
        </p:blipFill>
        <p:spPr bwMode="auto">
          <a:xfrm>
            <a:off x="0" y="0"/>
            <a:ext cx="847344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6AF43A5-4031-421D-B766-E6F05D828D81}"/>
              </a:ext>
            </a:extLst>
          </p:cNvPr>
          <p:cNvSpPr/>
          <p:nvPr/>
        </p:nvSpPr>
        <p:spPr>
          <a:xfrm rot="19687994">
            <a:off x="-132189" y="1157545"/>
            <a:ext cx="5944255" cy="830997"/>
          </a:xfrm>
          <a:prstGeom prst="rect">
            <a:avLst/>
          </a:prstGeom>
          <a:noFill/>
        </p:spPr>
        <p:txBody>
          <a:bodyPr wrap="none" lIns="91440" tIns="45720" rIns="91440" bIns="45720">
            <a:spAutoFit/>
          </a:bodyPr>
          <a:lstStyle/>
          <a:p>
            <a:pPr algn="ctr"/>
            <a:r>
              <a:rPr lang="en-US" sz="4800" b="1" dirty="0">
                <a:ln w="13462">
                  <a:solidFill>
                    <a:schemeClr val="bg1"/>
                  </a:solidFill>
                  <a:prstDash val="solid"/>
                </a:ln>
                <a:solidFill>
                  <a:srgbClr val="002060"/>
                </a:solidFill>
                <a:effectLst>
                  <a:outerShdw dist="38100" dir="2700000" algn="bl" rotWithShape="0">
                    <a:schemeClr val="accent5"/>
                  </a:outerShdw>
                </a:effectLst>
              </a:rPr>
              <a:t>A.M.JAIN SCHOOL</a:t>
            </a:r>
            <a:endParaRPr lang="en-US" sz="4800" b="1" cap="none" spc="0" dirty="0">
              <a:ln w="13462">
                <a:solidFill>
                  <a:schemeClr val="bg1"/>
                </a:solidFill>
                <a:prstDash val="solid"/>
              </a:ln>
              <a:solidFill>
                <a:srgbClr val="002060"/>
              </a:solidFill>
              <a:effectLst>
                <a:outerShdw dist="38100" dir="2700000" algn="bl" rotWithShape="0">
                  <a:schemeClr val="accent5"/>
                </a:outerShdw>
              </a:effectLst>
            </a:endParaRPr>
          </a:p>
        </p:txBody>
      </p:sp>
      <p:pic>
        <p:nvPicPr>
          <p:cNvPr id="4" name="Picture 3">
            <a:extLst>
              <a:ext uri="{FF2B5EF4-FFF2-40B4-BE49-F238E27FC236}">
                <a16:creationId xmlns:a16="http://schemas.microsoft.com/office/drawing/2014/main" id="{B0B7B6E3-9DD0-417E-9551-36E964576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080" y="66040"/>
            <a:ext cx="4947920" cy="6858000"/>
          </a:xfrm>
          <a:prstGeom prst="rect">
            <a:avLst/>
          </a:prstGeom>
        </p:spPr>
      </p:pic>
    </p:spTree>
    <p:extLst>
      <p:ext uri="{BB962C8B-B14F-4D97-AF65-F5344CB8AC3E}">
        <p14:creationId xmlns:p14="http://schemas.microsoft.com/office/powerpoint/2010/main" val="12621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A1967D5D-849E-479C-991C-E7AABD56272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5" name="Picture 4">
            <a:extLst>
              <a:ext uri="{FF2B5EF4-FFF2-40B4-BE49-F238E27FC236}">
                <a16:creationId xmlns:a16="http://schemas.microsoft.com/office/drawing/2014/main" id="{BDC596D6-ECED-4625-B23C-A38FDC5A9AEA}"/>
              </a:ext>
            </a:extLst>
          </p:cNvPr>
          <p:cNvPicPr>
            <a:picLocks noChangeAspect="1"/>
          </p:cNvPicPr>
          <p:nvPr/>
        </p:nvPicPr>
        <p:blipFill rotWithShape="1">
          <a:blip r:embed="rId2"/>
          <a:srcRect l="14209" t="9555" r="2018" b="8237"/>
          <a:stretch/>
        </p:blipFill>
        <p:spPr>
          <a:xfrm>
            <a:off x="0" y="2902226"/>
            <a:ext cx="6738731" cy="3955774"/>
          </a:xfrm>
          <a:prstGeom prst="rect">
            <a:avLst/>
          </a:prstGeom>
        </p:spPr>
      </p:pic>
      <p:sp>
        <p:nvSpPr>
          <p:cNvPr id="6" name="AutoShape 4">
            <a:extLst>
              <a:ext uri="{FF2B5EF4-FFF2-40B4-BE49-F238E27FC236}">
                <a16:creationId xmlns:a16="http://schemas.microsoft.com/office/drawing/2014/main" id="{CE67A7F6-C715-434F-B8A8-21BDB99760C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7" name="Picture 6">
            <a:extLst>
              <a:ext uri="{FF2B5EF4-FFF2-40B4-BE49-F238E27FC236}">
                <a16:creationId xmlns:a16="http://schemas.microsoft.com/office/drawing/2014/main" id="{9FE85B3D-F33C-48C5-A73E-CB0A6D95B7DB}"/>
              </a:ext>
            </a:extLst>
          </p:cNvPr>
          <p:cNvPicPr>
            <a:picLocks noChangeAspect="1"/>
          </p:cNvPicPr>
          <p:nvPr/>
        </p:nvPicPr>
        <p:blipFill>
          <a:blip r:embed="rId3"/>
          <a:stretch>
            <a:fillRect/>
          </a:stretch>
        </p:blipFill>
        <p:spPr>
          <a:xfrm>
            <a:off x="-14331" y="0"/>
            <a:ext cx="3393635" cy="3276599"/>
          </a:xfrm>
          <a:prstGeom prst="rect">
            <a:avLst/>
          </a:prstGeom>
        </p:spPr>
      </p:pic>
      <p:pic>
        <p:nvPicPr>
          <p:cNvPr id="8" name="Picture 7">
            <a:extLst>
              <a:ext uri="{FF2B5EF4-FFF2-40B4-BE49-F238E27FC236}">
                <a16:creationId xmlns:a16="http://schemas.microsoft.com/office/drawing/2014/main" id="{8C86B350-A88F-4204-9B86-E20C35F0E74B}"/>
              </a:ext>
            </a:extLst>
          </p:cNvPr>
          <p:cNvPicPr>
            <a:picLocks noChangeAspect="1"/>
          </p:cNvPicPr>
          <p:nvPr/>
        </p:nvPicPr>
        <p:blipFill>
          <a:blip r:embed="rId4"/>
          <a:stretch>
            <a:fillRect/>
          </a:stretch>
        </p:blipFill>
        <p:spPr>
          <a:xfrm>
            <a:off x="6738731" y="2902226"/>
            <a:ext cx="5453269" cy="3876261"/>
          </a:xfrm>
          <a:prstGeom prst="rect">
            <a:avLst/>
          </a:prstGeom>
        </p:spPr>
      </p:pic>
      <p:sp>
        <p:nvSpPr>
          <p:cNvPr id="9" name="AutoShape 6">
            <a:extLst>
              <a:ext uri="{FF2B5EF4-FFF2-40B4-BE49-F238E27FC236}">
                <a16:creationId xmlns:a16="http://schemas.microsoft.com/office/drawing/2014/main" id="{F1B738DB-EBB7-464F-A799-5E25C52629B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 name="Picture 9">
            <a:extLst>
              <a:ext uri="{FF2B5EF4-FFF2-40B4-BE49-F238E27FC236}">
                <a16:creationId xmlns:a16="http://schemas.microsoft.com/office/drawing/2014/main" id="{7EFA2C96-F160-4661-939D-D491AAECAF48}"/>
              </a:ext>
            </a:extLst>
          </p:cNvPr>
          <p:cNvPicPr>
            <a:picLocks noChangeAspect="1"/>
          </p:cNvPicPr>
          <p:nvPr/>
        </p:nvPicPr>
        <p:blipFill>
          <a:blip r:embed="rId5"/>
          <a:stretch>
            <a:fillRect/>
          </a:stretch>
        </p:blipFill>
        <p:spPr>
          <a:xfrm>
            <a:off x="6924262" y="-64811"/>
            <a:ext cx="5282069" cy="2967037"/>
          </a:xfrm>
          <a:prstGeom prst="rect">
            <a:avLst/>
          </a:prstGeom>
        </p:spPr>
      </p:pic>
      <p:sp>
        <p:nvSpPr>
          <p:cNvPr id="11" name="TextBox 10">
            <a:extLst>
              <a:ext uri="{FF2B5EF4-FFF2-40B4-BE49-F238E27FC236}">
                <a16:creationId xmlns:a16="http://schemas.microsoft.com/office/drawing/2014/main" id="{21A1B0E2-F5B0-4A9F-A1B1-655BFB0B59F6}"/>
              </a:ext>
            </a:extLst>
          </p:cNvPr>
          <p:cNvSpPr txBox="1"/>
          <p:nvPr/>
        </p:nvSpPr>
        <p:spPr>
          <a:xfrm>
            <a:off x="4403036" y="2970867"/>
            <a:ext cx="3160642" cy="1323439"/>
          </a:xfrm>
          <a:prstGeom prst="rect">
            <a:avLst/>
          </a:prstGeom>
          <a:noFill/>
        </p:spPr>
        <p:txBody>
          <a:bodyPr wrap="square" rtlCol="0">
            <a:spAutoFit/>
          </a:bodyPr>
          <a:lstStyle/>
          <a:p>
            <a:pPr algn="ctr"/>
            <a:r>
              <a:rPr lang="en-US" sz="4000" b="1" dirty="0">
                <a:solidFill>
                  <a:srgbClr val="FFFF00"/>
                </a:solidFill>
                <a:latin typeface="Bell MT" panose="02020503060305020303" pitchFamily="18" charset="0"/>
              </a:rPr>
              <a:t>ONLINE CLASSES</a:t>
            </a:r>
            <a:endParaRPr lang="en-IN" sz="4000" b="1" dirty="0">
              <a:solidFill>
                <a:srgbClr val="FFFF00"/>
              </a:solidFill>
              <a:latin typeface="Bell MT" panose="02020503060305020303" pitchFamily="18" charset="0"/>
            </a:endParaRPr>
          </a:p>
        </p:txBody>
      </p:sp>
      <p:pic>
        <p:nvPicPr>
          <p:cNvPr id="3" name="Picture 2">
            <a:extLst>
              <a:ext uri="{FF2B5EF4-FFF2-40B4-BE49-F238E27FC236}">
                <a16:creationId xmlns:a16="http://schemas.microsoft.com/office/drawing/2014/main" id="{422D2684-BF96-49C3-816E-4578E7B66B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3635" y="-25786"/>
            <a:ext cx="3544958" cy="2990850"/>
          </a:xfrm>
          <a:prstGeom prst="rect">
            <a:avLst/>
          </a:prstGeom>
        </p:spPr>
      </p:pic>
    </p:spTree>
    <p:extLst>
      <p:ext uri="{BB962C8B-B14F-4D97-AF65-F5344CB8AC3E}">
        <p14:creationId xmlns:p14="http://schemas.microsoft.com/office/powerpoint/2010/main" val="2638379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3885B-246A-4AE9-B3EC-7E3966A19936}"/>
              </a:ext>
            </a:extLst>
          </p:cNvPr>
          <p:cNvPicPr>
            <a:picLocks noChangeAspect="1"/>
          </p:cNvPicPr>
          <p:nvPr/>
        </p:nvPicPr>
        <p:blipFill>
          <a:blip r:embed="rId2"/>
          <a:stretch>
            <a:fillRect/>
          </a:stretch>
        </p:blipFill>
        <p:spPr>
          <a:xfrm>
            <a:off x="0" y="0"/>
            <a:ext cx="6848475" cy="6848475"/>
          </a:xfrm>
          <a:prstGeom prst="rect">
            <a:avLst/>
          </a:prstGeom>
        </p:spPr>
      </p:pic>
      <p:grpSp>
        <p:nvGrpSpPr>
          <p:cNvPr id="7" name="Group 6">
            <a:extLst>
              <a:ext uri="{FF2B5EF4-FFF2-40B4-BE49-F238E27FC236}">
                <a16:creationId xmlns:a16="http://schemas.microsoft.com/office/drawing/2014/main" id="{7E56FFE6-0DF2-4536-B86B-964C3953A01B}"/>
              </a:ext>
            </a:extLst>
          </p:cNvPr>
          <p:cNvGrpSpPr/>
          <p:nvPr/>
        </p:nvGrpSpPr>
        <p:grpSpPr>
          <a:xfrm>
            <a:off x="6848474" y="-9525"/>
            <a:ext cx="5299910" cy="6858000"/>
            <a:chOff x="6810833" y="559325"/>
            <a:chExt cx="5299910" cy="5999129"/>
          </a:xfrm>
        </p:grpSpPr>
        <p:pic>
          <p:nvPicPr>
            <p:cNvPr id="3" name="Picture 2">
              <a:extLst>
                <a:ext uri="{FF2B5EF4-FFF2-40B4-BE49-F238E27FC236}">
                  <a16:creationId xmlns:a16="http://schemas.microsoft.com/office/drawing/2014/main" id="{C526E046-1228-4860-A325-ACB07070A798}"/>
                </a:ext>
              </a:extLst>
            </p:cNvPr>
            <p:cNvPicPr/>
            <p:nvPr/>
          </p:nvPicPr>
          <p:blipFill rotWithShape="1">
            <a:blip r:embed="rId3"/>
            <a:srcRect l="36097" t="3191" r="36283" b="16507"/>
            <a:stretch/>
          </p:blipFill>
          <p:spPr bwMode="auto">
            <a:xfrm>
              <a:off x="6848477" y="567658"/>
              <a:ext cx="2612312" cy="3230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D9A02DE3-DA25-4D05-BE5D-95BE899E38D0}"/>
                </a:ext>
              </a:extLst>
            </p:cNvPr>
            <p:cNvPicPr/>
            <p:nvPr/>
          </p:nvPicPr>
          <p:blipFill rotWithShape="1">
            <a:blip r:embed="rId4"/>
            <a:srcRect l="36694" t="1" r="36882" b="42209"/>
            <a:stretch/>
          </p:blipFill>
          <p:spPr bwMode="auto">
            <a:xfrm>
              <a:off x="9460788" y="559325"/>
              <a:ext cx="2649955" cy="3144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69B2478-185F-47A3-A1A5-92C5F9866DD0}"/>
                </a:ext>
              </a:extLst>
            </p:cNvPr>
            <p:cNvPicPr>
              <a:picLocks noChangeAspect="1"/>
            </p:cNvPicPr>
            <p:nvPr/>
          </p:nvPicPr>
          <p:blipFill>
            <a:blip r:embed="rId5"/>
            <a:stretch>
              <a:fillRect/>
            </a:stretch>
          </p:blipFill>
          <p:spPr>
            <a:xfrm>
              <a:off x="9479609" y="3704129"/>
              <a:ext cx="2612313" cy="2854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8643ACC3-92B9-4579-A09C-C68D2B0F403F}"/>
                </a:ext>
              </a:extLst>
            </p:cNvPr>
            <p:cNvPicPr/>
            <p:nvPr/>
          </p:nvPicPr>
          <p:blipFill rotWithShape="1">
            <a:blip r:embed="rId6"/>
            <a:srcRect l="36594" r="36185" b="16328"/>
            <a:stretch/>
          </p:blipFill>
          <p:spPr bwMode="auto">
            <a:xfrm>
              <a:off x="6810833" y="3704127"/>
              <a:ext cx="2668775" cy="2807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773253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21B141-BEE8-422A-B018-8B6BA6B9DC14}"/>
              </a:ext>
            </a:extLst>
          </p:cNvPr>
          <p:cNvPicPr>
            <a:picLocks noChangeAspect="1"/>
          </p:cNvPicPr>
          <p:nvPr/>
        </p:nvPicPr>
        <p:blipFill>
          <a:blip r:embed="rId2"/>
          <a:stretch>
            <a:fillRect/>
          </a:stretch>
        </p:blipFill>
        <p:spPr>
          <a:xfrm>
            <a:off x="0" y="0"/>
            <a:ext cx="12191999"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0767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0EDE56-60CC-4B80-92F9-FCE978853C3B}"/>
              </a:ext>
            </a:extLst>
          </p:cNvPr>
          <p:cNvPicPr>
            <a:picLocks noChangeAspect="1"/>
          </p:cNvPicPr>
          <p:nvPr/>
        </p:nvPicPr>
        <p:blipFill>
          <a:blip r:embed="rId2"/>
          <a:stretch>
            <a:fillRect/>
          </a:stretch>
        </p:blipFill>
        <p:spPr>
          <a:xfrm>
            <a:off x="132521" y="79513"/>
            <a:ext cx="11926957" cy="67784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25B57F8C-8029-4B4C-8D50-E882EC77817E}"/>
              </a:ext>
            </a:extLst>
          </p:cNvPr>
          <p:cNvSpPr txBox="1"/>
          <p:nvPr/>
        </p:nvSpPr>
        <p:spPr>
          <a:xfrm>
            <a:off x="2758108" y="2737438"/>
            <a:ext cx="8970065" cy="1015663"/>
          </a:xfrm>
          <a:prstGeom prst="rect">
            <a:avLst/>
          </a:prstGeom>
          <a:noFill/>
        </p:spPr>
        <p:txBody>
          <a:bodyPr wrap="square">
            <a:spAutoFit/>
          </a:bodyPr>
          <a:lstStyle/>
          <a:p>
            <a:r>
              <a:rPr lang="en-IN" sz="6000" b="1" dirty="0">
                <a:solidFill>
                  <a:srgbClr val="FFFF00"/>
                </a:solidFill>
                <a:latin typeface="French Script MT" panose="03020402040607040605" pitchFamily="66" charset="0"/>
              </a:rPr>
              <a:t>Offline New Year Celebration</a:t>
            </a:r>
          </a:p>
        </p:txBody>
      </p:sp>
    </p:spTree>
    <p:extLst>
      <p:ext uri="{BB962C8B-B14F-4D97-AF65-F5344CB8AC3E}">
        <p14:creationId xmlns:p14="http://schemas.microsoft.com/office/powerpoint/2010/main" val="3360050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3E8D2-5360-44E7-9A3B-5D07504A4BA8}"/>
              </a:ext>
            </a:extLst>
          </p:cNvPr>
          <p:cNvSpPr txBox="1"/>
          <p:nvPr/>
        </p:nvSpPr>
        <p:spPr>
          <a:xfrm>
            <a:off x="7225746" y="1326533"/>
            <a:ext cx="4691271" cy="4620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150000"/>
              </a:lnSpc>
            </a:pPr>
            <a:r>
              <a:rPr lang="en-US" sz="2000" dirty="0">
                <a:ln w="0"/>
                <a:solidFill>
                  <a:schemeClr val="tx1"/>
                </a:solidFill>
                <a:effectLst>
                  <a:outerShdw blurRad="38100" dist="19050" dir="2700000" algn="tl" rotWithShape="0">
                    <a:schemeClr val="dk1">
                      <a:alpha val="40000"/>
                    </a:schemeClr>
                  </a:outerShdw>
                </a:effectLst>
                <a:latin typeface="Bell MT" panose="02020503060305020303" pitchFamily="18" charset="0"/>
              </a:rPr>
              <a:t>Republic day celebration at school</a:t>
            </a:r>
          </a:p>
          <a:p>
            <a:pPr>
              <a:lnSpc>
                <a:spcPct val="150000"/>
              </a:lnSpc>
            </a:pPr>
            <a:r>
              <a:rPr lang="en-US" sz="2000" dirty="0">
                <a:ln w="0"/>
                <a:solidFill>
                  <a:schemeClr val="tx1"/>
                </a:solidFill>
                <a:effectLst>
                  <a:outerShdw blurRad="38100" dist="19050" dir="2700000" algn="tl" rotWithShape="0">
                    <a:schemeClr val="dk1">
                      <a:alpha val="40000"/>
                    </a:schemeClr>
                  </a:outerShdw>
                </a:effectLst>
                <a:latin typeface="Bell MT" panose="02020503060305020303" pitchFamily="18" charset="0"/>
              </a:rPr>
              <a:t>Republic Day was celebrated in all its solemnity and grandeur at </a:t>
            </a:r>
            <a:r>
              <a:rPr lang="en-US" sz="2000" dirty="0" err="1">
                <a:ln w="0"/>
                <a:solidFill>
                  <a:schemeClr val="tx1"/>
                </a:solidFill>
                <a:effectLst>
                  <a:outerShdw blurRad="38100" dist="19050" dir="2700000" algn="tl" rotWithShape="0">
                    <a:schemeClr val="dk1">
                      <a:alpha val="40000"/>
                    </a:schemeClr>
                  </a:outerShdw>
                </a:effectLst>
                <a:latin typeface="Bell MT" panose="02020503060305020303" pitchFamily="18" charset="0"/>
              </a:rPr>
              <a:t>A.M.Jain</a:t>
            </a:r>
            <a:r>
              <a:rPr lang="en-US" sz="2000" dirty="0">
                <a:ln w="0"/>
                <a:solidFill>
                  <a:schemeClr val="tx1"/>
                </a:solidFill>
                <a:effectLst>
                  <a:outerShdw blurRad="38100" dist="19050" dir="2700000" algn="tl" rotWithShape="0">
                    <a:schemeClr val="dk1">
                      <a:alpha val="40000"/>
                    </a:schemeClr>
                  </a:outerShdw>
                </a:effectLst>
                <a:latin typeface="Bell MT" panose="02020503060305020303" pitchFamily="18" charset="0"/>
              </a:rPr>
              <a:t> School on 26th January 2021.Our Principal ma'am, vice </a:t>
            </a:r>
            <a:r>
              <a:rPr lang="en-US" sz="2000" dirty="0" err="1">
                <a:ln w="0"/>
                <a:solidFill>
                  <a:schemeClr val="tx1"/>
                </a:solidFill>
                <a:effectLst>
                  <a:outerShdw blurRad="38100" dist="19050" dir="2700000" algn="tl" rotWithShape="0">
                    <a:schemeClr val="dk1">
                      <a:alpha val="40000"/>
                    </a:schemeClr>
                  </a:outerShdw>
                </a:effectLst>
                <a:latin typeface="Bell MT" panose="02020503060305020303" pitchFamily="18" charset="0"/>
              </a:rPr>
              <a:t>principals,Teachers</a:t>
            </a:r>
            <a:r>
              <a:rPr lang="en-US" sz="2000" dirty="0">
                <a:ln w="0"/>
                <a:solidFill>
                  <a:schemeClr val="tx1"/>
                </a:solidFill>
                <a:effectLst>
                  <a:outerShdw blurRad="38100" dist="19050" dir="2700000" algn="tl" rotWithShape="0">
                    <a:schemeClr val="dk1">
                      <a:alpha val="40000"/>
                    </a:schemeClr>
                  </a:outerShdw>
                </a:effectLst>
                <a:latin typeface="Bell MT" panose="02020503060305020303" pitchFamily="18" charset="0"/>
              </a:rPr>
              <a:t> and students were saluted the National Flag and pledged themselves to upholding the </a:t>
            </a:r>
            <a:r>
              <a:rPr lang="en-US" sz="2000" dirty="0" err="1">
                <a:ln w="0"/>
                <a:solidFill>
                  <a:schemeClr val="tx1"/>
                </a:solidFill>
                <a:effectLst>
                  <a:outerShdw blurRad="38100" dist="19050" dir="2700000" algn="tl" rotWithShape="0">
                    <a:schemeClr val="dk1">
                      <a:alpha val="40000"/>
                    </a:schemeClr>
                  </a:outerShdw>
                </a:effectLst>
                <a:latin typeface="Bell MT" panose="02020503060305020303" pitchFamily="18" charset="0"/>
              </a:rPr>
              <a:t>honour</a:t>
            </a:r>
            <a:r>
              <a:rPr lang="en-US" sz="2000" dirty="0">
                <a:ln w="0"/>
                <a:solidFill>
                  <a:schemeClr val="tx1"/>
                </a:solidFill>
                <a:effectLst>
                  <a:outerShdw blurRad="38100" dist="19050" dir="2700000" algn="tl" rotWithShape="0">
                    <a:schemeClr val="dk1">
                      <a:alpha val="40000"/>
                    </a:schemeClr>
                  </a:outerShdw>
                </a:effectLst>
                <a:latin typeface="Bell MT" panose="02020503060305020303" pitchFamily="18" charset="0"/>
              </a:rPr>
              <a:t> and integrity, diversity and uniqueness that is “ India”.</a:t>
            </a:r>
          </a:p>
          <a:p>
            <a:pPr>
              <a:lnSpc>
                <a:spcPct val="150000"/>
              </a:lnSpc>
            </a:pPr>
            <a:endParaRPr lang="en-US" dirty="0">
              <a:ln w="0"/>
              <a:solidFill>
                <a:schemeClr val="tx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4A24474F-6452-4405-BBD5-36F9D1A141F6}"/>
              </a:ext>
            </a:extLst>
          </p:cNvPr>
          <p:cNvPicPr>
            <a:picLocks noChangeAspect="1"/>
          </p:cNvPicPr>
          <p:nvPr/>
        </p:nvPicPr>
        <p:blipFill>
          <a:blip r:embed="rId2"/>
          <a:stretch>
            <a:fillRect/>
          </a:stretch>
        </p:blipFill>
        <p:spPr>
          <a:xfrm>
            <a:off x="1" y="0"/>
            <a:ext cx="6797632" cy="3333797"/>
          </a:xfrm>
          <a:prstGeom prst="rect">
            <a:avLst/>
          </a:prstGeom>
        </p:spPr>
      </p:pic>
      <p:pic>
        <p:nvPicPr>
          <p:cNvPr id="4" name="Picture 3">
            <a:extLst>
              <a:ext uri="{FF2B5EF4-FFF2-40B4-BE49-F238E27FC236}">
                <a16:creationId xmlns:a16="http://schemas.microsoft.com/office/drawing/2014/main" id="{B4323F13-0AE5-4BB9-B700-3FDA5CE9328F}"/>
              </a:ext>
            </a:extLst>
          </p:cNvPr>
          <p:cNvPicPr>
            <a:picLocks noChangeAspect="1"/>
          </p:cNvPicPr>
          <p:nvPr/>
        </p:nvPicPr>
        <p:blipFill>
          <a:blip r:embed="rId3"/>
          <a:stretch>
            <a:fillRect/>
          </a:stretch>
        </p:blipFill>
        <p:spPr>
          <a:xfrm>
            <a:off x="0" y="3333797"/>
            <a:ext cx="6797632" cy="3425610"/>
          </a:xfrm>
          <a:prstGeom prst="rect">
            <a:avLst/>
          </a:prstGeom>
        </p:spPr>
      </p:pic>
      <p:sp>
        <p:nvSpPr>
          <p:cNvPr id="6" name="TextBox 5">
            <a:extLst>
              <a:ext uri="{FF2B5EF4-FFF2-40B4-BE49-F238E27FC236}">
                <a16:creationId xmlns:a16="http://schemas.microsoft.com/office/drawing/2014/main" id="{35AC7F09-3BEA-408A-9576-383079FE3FAC}"/>
              </a:ext>
            </a:extLst>
          </p:cNvPr>
          <p:cNvSpPr txBox="1"/>
          <p:nvPr/>
        </p:nvSpPr>
        <p:spPr>
          <a:xfrm>
            <a:off x="7504044" y="451438"/>
            <a:ext cx="6102626" cy="646331"/>
          </a:xfrm>
          <a:prstGeom prst="rect">
            <a:avLst/>
          </a:prstGeom>
          <a:noFill/>
        </p:spPr>
        <p:txBody>
          <a:bodyPr wrap="square">
            <a:spAutoFit/>
          </a:bodyPr>
          <a:lstStyle/>
          <a:p>
            <a:r>
              <a:rPr lang="en-IN" sz="3600" b="1" dirty="0">
                <a:latin typeface="French Script MT" panose="03020402040607040605" pitchFamily="66" charset="0"/>
              </a:rPr>
              <a:t>Republic Day Celebration</a:t>
            </a:r>
          </a:p>
        </p:txBody>
      </p:sp>
    </p:spTree>
    <p:extLst>
      <p:ext uri="{BB962C8B-B14F-4D97-AF65-F5344CB8AC3E}">
        <p14:creationId xmlns:p14="http://schemas.microsoft.com/office/powerpoint/2010/main" val="3276479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D528B8-6107-4C2C-A8D9-DF9FB5EABDB4}"/>
              </a:ext>
            </a:extLst>
          </p:cNvPr>
          <p:cNvPicPr>
            <a:picLocks noChangeAspect="1"/>
          </p:cNvPicPr>
          <p:nvPr/>
        </p:nvPicPr>
        <p:blipFill>
          <a:blip r:embed="rId2"/>
          <a:stretch>
            <a:fillRect/>
          </a:stretch>
        </p:blipFill>
        <p:spPr>
          <a:xfrm>
            <a:off x="0" y="72503"/>
            <a:ext cx="6436621" cy="6785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E6D7B079-C4B7-4CC7-AA9E-A31EC5D14505}"/>
              </a:ext>
            </a:extLst>
          </p:cNvPr>
          <p:cNvSpPr txBox="1"/>
          <p:nvPr/>
        </p:nvSpPr>
        <p:spPr>
          <a:xfrm>
            <a:off x="6506703" y="72503"/>
            <a:ext cx="5605784" cy="674409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150000"/>
              </a:lnSpc>
            </a:pPr>
            <a:endParaRPr lang="en-US" sz="1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endParaRPr>
          </a:p>
          <a:p>
            <a:pPr>
              <a:lnSpc>
                <a:spcPct val="150000"/>
              </a:lnSpc>
            </a:pPr>
            <a:r>
              <a:rPr lang="en-US" sz="1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Martyrs day 2021</a:t>
            </a:r>
          </a:p>
          <a:p>
            <a:pPr>
              <a:lnSpc>
                <a:spcPct val="150000"/>
              </a:lnSpc>
            </a:pPr>
            <a:r>
              <a:rPr lang="en-US" sz="1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January 30 is marked as Martyrs Days, to </a:t>
            </a:r>
            <a:r>
              <a:rPr lang="en-US" sz="1600" dirty="0" err="1">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honour</a:t>
            </a:r>
            <a:r>
              <a:rPr lang="en-US" sz="1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 and pay homage to those martyrs who gave the ultimate sacrifice for the freedom, welfare and progress of our beloved country. It was on January 30, 1948 when Mahatma Gandhi was assassinated. And, since then every year the nation pays homage to the Mahatma and other martyrs on this day. On this day </a:t>
            </a:r>
            <a:r>
              <a:rPr lang="en-US" sz="1600" dirty="0" err="1">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A.M.Jain</a:t>
            </a:r>
            <a:r>
              <a:rPr lang="en-US" sz="1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 school teachers and students took </a:t>
            </a:r>
            <a:r>
              <a:rPr lang="en-US" sz="1600" dirty="0" err="1">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sparsh</a:t>
            </a:r>
            <a:r>
              <a:rPr lang="en-US" sz="1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 leprosy</a:t>
            </a:r>
          </a:p>
          <a:p>
            <a:pPr>
              <a:lnSpc>
                <a:spcPct val="150000"/>
              </a:lnSpc>
            </a:pPr>
            <a:r>
              <a:rPr lang="en-US" sz="1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awareness pledge in Tamil and Hindi. Tamil Speech was given by </a:t>
            </a:r>
            <a:r>
              <a:rPr lang="en-US" sz="1600" dirty="0" err="1">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Ms.Nithyasree</a:t>
            </a:r>
            <a:r>
              <a:rPr lang="en-US" sz="1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 of class 12 to understand the importance of </a:t>
            </a:r>
            <a:r>
              <a:rPr lang="en-US" sz="1600" dirty="0" err="1">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sparsh</a:t>
            </a:r>
            <a:r>
              <a:rPr lang="en-US" sz="1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 leprosy awareness.</a:t>
            </a:r>
          </a:p>
          <a:p>
            <a:pPr>
              <a:lnSpc>
                <a:spcPct val="150000"/>
              </a:lnSpc>
            </a:pPr>
            <a:endParaRPr lang="en-US" sz="1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endParaRPr>
          </a:p>
          <a:p>
            <a:pPr>
              <a:lnSpc>
                <a:spcPct val="150000"/>
              </a:lnSpc>
            </a:pPr>
            <a:endParaRPr lang="en-US" sz="160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endParaRPr>
          </a:p>
          <a:p>
            <a:pPr>
              <a:lnSpc>
                <a:spcPct val="150000"/>
              </a:lnSpc>
            </a:pP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52155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A05A2-C163-4273-A204-E884A19FCA2A}"/>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0CD77DE2-3423-4994-AAC8-A40FC0E4FE30}"/>
              </a:ext>
            </a:extLst>
          </p:cNvPr>
          <p:cNvPicPr>
            <a:picLocks noGrp="1" noChangeAspect="1"/>
          </p:cNvPicPr>
          <p:nvPr>
            <p:ph idx="1"/>
          </p:nvPr>
        </p:nvPicPr>
        <p:blipFill>
          <a:blip r:embed="rId2"/>
          <a:stretch>
            <a:fillRect/>
          </a:stretch>
        </p:blipFill>
        <p:spPr>
          <a:xfrm>
            <a:off x="0" y="-1"/>
            <a:ext cx="12192000" cy="6555375"/>
          </a:xfrm>
          <a:prstGeom prst="rect">
            <a:avLst/>
          </a:prstGeom>
        </p:spPr>
      </p:pic>
      <p:sp>
        <p:nvSpPr>
          <p:cNvPr id="5" name="Rectangle 4">
            <a:extLst>
              <a:ext uri="{FF2B5EF4-FFF2-40B4-BE49-F238E27FC236}">
                <a16:creationId xmlns:a16="http://schemas.microsoft.com/office/drawing/2014/main" id="{71F65983-7FA7-4E4A-9F55-66E02CEC3F43}"/>
              </a:ext>
            </a:extLst>
          </p:cNvPr>
          <p:cNvSpPr/>
          <p:nvPr/>
        </p:nvSpPr>
        <p:spPr>
          <a:xfrm>
            <a:off x="956817" y="1734944"/>
            <a:ext cx="583685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COMPETITIONS</a:t>
            </a:r>
          </a:p>
        </p:txBody>
      </p:sp>
    </p:spTree>
    <p:extLst>
      <p:ext uri="{BB962C8B-B14F-4D97-AF65-F5344CB8AC3E}">
        <p14:creationId xmlns:p14="http://schemas.microsoft.com/office/powerpoint/2010/main" val="2840196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1" y="30480"/>
            <a:ext cx="12192000" cy="6827520"/>
          </a:xfrm>
          <a:prstGeom prst="rect">
            <a:avLst/>
          </a:prstGeom>
        </p:spPr>
      </p:pic>
      <p:sp>
        <p:nvSpPr>
          <p:cNvPr id="3" name="Rectangle 2"/>
          <p:cNvSpPr/>
          <p:nvPr/>
        </p:nvSpPr>
        <p:spPr>
          <a:xfrm>
            <a:off x="355536" y="1257739"/>
            <a:ext cx="11601238" cy="290721"/>
          </a:xfrm>
          <a:prstGeom prst="rect">
            <a:avLst/>
          </a:prstGeom>
        </p:spPr>
        <p:txBody>
          <a:bodyPr wrap="square">
            <a:spAutoFit/>
          </a:bodyPr>
          <a:lstStyle/>
          <a:p>
            <a:pPr algn="just">
              <a:lnSpc>
                <a:spcPts val="1536"/>
              </a:lnSpc>
              <a:defRPr/>
            </a:pPr>
            <a:r>
              <a:rPr lang="en-US" b="1" cap="small" dirty="0">
                <a:latin typeface="Times New Roman" panose="02020603050405020304" pitchFamily="18" charset="0"/>
                <a:cs typeface="Times New Roman" panose="02020603050405020304" pitchFamily="18" charset="0"/>
              </a:rPr>
              <a:t>the </a:t>
            </a:r>
            <a:r>
              <a:rPr lang="en-US" b="1" cap="small" dirty="0" err="1">
                <a:latin typeface="Times New Roman" panose="02020603050405020304" pitchFamily="18" charset="0"/>
                <a:cs typeface="Times New Roman" panose="02020603050405020304" pitchFamily="18" charset="0"/>
              </a:rPr>
              <a:t>parampara</a:t>
            </a:r>
            <a:r>
              <a:rPr lang="en-US" b="1" cap="small" dirty="0">
                <a:latin typeface="Times New Roman" panose="02020603050405020304" pitchFamily="18" charset="0"/>
                <a:cs typeface="Times New Roman" panose="02020603050405020304" pitchFamily="18" charset="0"/>
              </a:rPr>
              <a:t> competition was held on 8</a:t>
            </a:r>
            <a:r>
              <a:rPr lang="en-US" b="1" cap="small" baseline="30000" dirty="0">
                <a:latin typeface="Times New Roman" panose="02020603050405020304" pitchFamily="18" charset="0"/>
                <a:cs typeface="Times New Roman" panose="02020603050405020304" pitchFamily="18" charset="0"/>
              </a:rPr>
              <a:t>th</a:t>
            </a:r>
            <a:r>
              <a:rPr lang="en-US" b="1" cap="small" dirty="0">
                <a:latin typeface="Times New Roman" panose="02020603050405020304" pitchFamily="18" charset="0"/>
                <a:cs typeface="Times New Roman" panose="02020603050405020304" pitchFamily="18" charset="0"/>
              </a:rPr>
              <a:t> august 2020, conducted online and offline competition</a:t>
            </a:r>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193" y="1866108"/>
            <a:ext cx="2226905" cy="2292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63980" y="4396098"/>
            <a:ext cx="2226905" cy="830997"/>
          </a:xfrm>
          <a:prstGeom prst="rect">
            <a:avLst/>
          </a:prstGeom>
        </p:spPr>
        <p:txBody>
          <a:bodyPr wrap="square">
            <a:spAutoFit/>
          </a:bodyPr>
          <a:lstStyle/>
          <a:p>
            <a:r>
              <a:rPr lang="en-US" sz="1200" b="1" dirty="0">
                <a:latin typeface="Arial Black" panose="020B0A04020102020204" pitchFamily="34" charset="0"/>
              </a:rPr>
              <a:t>SAMRUDHI PUNNIYAKOTTI  UKG - 3RD PRIZE IN ROLE PLAY </a:t>
            </a:r>
            <a:endParaRPr lang="en-IN" sz="1200" dirty="0">
              <a:latin typeface="Arial Black" panose="020B0A04020102020204" pitchFamily="34" charset="0"/>
            </a:endParaRPr>
          </a:p>
        </p:txBody>
      </p:sp>
      <p:pic>
        <p:nvPicPr>
          <p:cNvPr id="6" name="Picture 1">
            <a:extLst>
              <a:ext uri="{FF2B5EF4-FFF2-40B4-BE49-F238E27FC236}">
                <a16:creationId xmlns:a16="http://schemas.microsoft.com/office/drawing/2014/main" id="{5461577D-4ADD-423B-8D45-40917D928E41}"/>
              </a:ext>
            </a:extLst>
          </p:cNvPr>
          <p:cNvPicPr>
            <a:picLocks noChangeAspect="1"/>
          </p:cNvPicPr>
          <p:nvPr/>
        </p:nvPicPr>
        <p:blipFill rotWithShape="1">
          <a:blip r:embed="rId4">
            <a:extLst>
              <a:ext uri="{28A0092B-C50C-407E-A947-70E740481C1C}">
                <a14:useLocalDpi xmlns:a14="http://schemas.microsoft.com/office/drawing/2010/main" val="0"/>
              </a:ext>
            </a:extLst>
          </a:blip>
          <a:srcRect l="11357" b="48187"/>
          <a:stretch/>
        </p:blipFill>
        <p:spPr bwMode="auto">
          <a:xfrm>
            <a:off x="2726186" y="1866108"/>
            <a:ext cx="2226905" cy="2292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DEF33B4-9518-4298-B23A-122A26D54D2A}"/>
              </a:ext>
            </a:extLst>
          </p:cNvPr>
          <p:cNvSpPr txBox="1"/>
          <p:nvPr/>
        </p:nvSpPr>
        <p:spPr>
          <a:xfrm>
            <a:off x="2726186" y="4396098"/>
            <a:ext cx="2612154" cy="646331"/>
          </a:xfrm>
          <a:prstGeom prst="rect">
            <a:avLst/>
          </a:prstGeom>
          <a:noFill/>
        </p:spPr>
        <p:txBody>
          <a:bodyPr wrap="square">
            <a:spAutoFit/>
          </a:bodyPr>
          <a:lstStyle/>
          <a:p>
            <a:pPr>
              <a:defRPr/>
            </a:pPr>
            <a:r>
              <a:rPr lang="en-US" sz="1200" b="1" dirty="0">
                <a:latin typeface="Arial Black" panose="020B0A04020102020204" pitchFamily="34" charset="0"/>
                <a:cs typeface="Times New Roman" panose="02020603050405020304" pitchFamily="18" charset="0"/>
              </a:rPr>
              <a:t>DHANANTHRAM.H</a:t>
            </a:r>
          </a:p>
          <a:p>
            <a:pPr>
              <a:defRPr/>
            </a:pPr>
            <a:r>
              <a:rPr lang="en-US" sz="1200" b="1" dirty="0">
                <a:latin typeface="Arial Black" panose="020B0A04020102020204" pitchFamily="34" charset="0"/>
                <a:cs typeface="Times New Roman" panose="02020603050405020304" pitchFamily="18" charset="0"/>
              </a:rPr>
              <a:t> 2C EVENT —FANCY DRESS</a:t>
            </a:r>
          </a:p>
          <a:p>
            <a:pPr>
              <a:defRPr/>
            </a:pPr>
            <a:r>
              <a:rPr lang="en-US" sz="1200" b="1" dirty="0">
                <a:latin typeface="Arial Black" panose="020B0A04020102020204" pitchFamily="34" charset="0"/>
                <a:cs typeface="Times New Roman" panose="02020603050405020304" pitchFamily="18" charset="0"/>
              </a:rPr>
              <a:t>I PRIZE(ONLINE)</a:t>
            </a:r>
          </a:p>
        </p:txBody>
      </p:sp>
      <p:pic>
        <p:nvPicPr>
          <p:cNvPr id="9" name="Picture 1">
            <a:extLst>
              <a:ext uri="{FF2B5EF4-FFF2-40B4-BE49-F238E27FC236}">
                <a16:creationId xmlns:a16="http://schemas.microsoft.com/office/drawing/2014/main" id="{0C1562EF-BB8C-453E-B6C4-435145ECECB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775" b="99791" l="1471" r="97059"/>
                    </a14:imgEffect>
                  </a14:imgLayer>
                </a14:imgProps>
              </a:ext>
              <a:ext uri="{28A0092B-C50C-407E-A947-70E740481C1C}">
                <a14:useLocalDpi xmlns:a14="http://schemas.microsoft.com/office/drawing/2010/main" val="0"/>
              </a:ext>
            </a:extLst>
          </a:blip>
          <a:srcRect t="51356"/>
          <a:stretch/>
        </p:blipFill>
        <p:spPr bwMode="auto">
          <a:xfrm>
            <a:off x="5062241" y="1866108"/>
            <a:ext cx="2483757" cy="229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E5774ED-5C6A-4913-869D-AA2D46D07438}"/>
              </a:ext>
            </a:extLst>
          </p:cNvPr>
          <p:cNvSpPr txBox="1"/>
          <p:nvPr/>
        </p:nvSpPr>
        <p:spPr>
          <a:xfrm>
            <a:off x="5379122" y="4382592"/>
            <a:ext cx="2166876" cy="1015663"/>
          </a:xfrm>
          <a:prstGeom prst="rect">
            <a:avLst/>
          </a:prstGeom>
          <a:noFill/>
        </p:spPr>
        <p:txBody>
          <a:bodyPr wrap="square">
            <a:spAutoFit/>
          </a:bodyPr>
          <a:lstStyle/>
          <a:p>
            <a:pPr>
              <a:defRPr/>
            </a:pPr>
            <a:r>
              <a:rPr lang="en-US" sz="1200" b="1" dirty="0">
                <a:latin typeface="Arial Black" panose="020B0A04020102020204" pitchFamily="34" charset="0"/>
                <a:cs typeface="Times New Roman" panose="02020603050405020304" pitchFamily="18" charset="0"/>
              </a:rPr>
              <a:t>SHRUTHI.S -11A</a:t>
            </a:r>
          </a:p>
          <a:p>
            <a:pPr>
              <a:defRPr/>
            </a:pPr>
            <a:r>
              <a:rPr lang="en-US" sz="1200" b="1" dirty="0">
                <a:latin typeface="Arial Black" panose="020B0A04020102020204" pitchFamily="34" charset="0"/>
                <a:cs typeface="Times New Roman" panose="02020603050405020304" pitchFamily="18" charset="0"/>
              </a:rPr>
              <a:t>EVENT —SHIP WRECK (ONLINE )</a:t>
            </a:r>
          </a:p>
          <a:p>
            <a:pPr>
              <a:defRPr/>
            </a:pPr>
            <a:r>
              <a:rPr lang="en-US" sz="1200" b="1" dirty="0">
                <a:latin typeface="Arial Black" panose="020B0A04020102020204" pitchFamily="34" charset="0"/>
                <a:cs typeface="Times New Roman" panose="02020603050405020304" pitchFamily="18" charset="0"/>
              </a:rPr>
              <a:t>III-PRIZE FLAGGED EVENT</a:t>
            </a:r>
          </a:p>
        </p:txBody>
      </p:sp>
      <p:pic>
        <p:nvPicPr>
          <p:cNvPr id="12" name="Picture 3">
            <a:extLst>
              <a:ext uri="{FF2B5EF4-FFF2-40B4-BE49-F238E27FC236}">
                <a16:creationId xmlns:a16="http://schemas.microsoft.com/office/drawing/2014/main" id="{FA2FE87D-2527-4473-858A-99EE483C6F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79276" y="2005393"/>
            <a:ext cx="1971620" cy="224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DDBFEA1B-36B5-402D-A25B-3F48C1DD4C5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66" b="91561" l="980" r="91667"/>
                    </a14:imgEffect>
                  </a14:imgLayer>
                </a14:imgProps>
              </a:ext>
              <a:ext uri="{28A0092B-C50C-407E-A947-70E740481C1C}">
                <a14:useLocalDpi xmlns:a14="http://schemas.microsoft.com/office/drawing/2010/main" val="0"/>
              </a:ext>
            </a:extLst>
          </a:blip>
          <a:srcRect r="7880" b="8058"/>
          <a:stretch/>
        </p:blipFill>
        <p:spPr bwMode="auto">
          <a:xfrm>
            <a:off x="9931678" y="1792925"/>
            <a:ext cx="2178321" cy="252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C95E50DF-4044-4C32-BA64-B8C87F219147}"/>
              </a:ext>
            </a:extLst>
          </p:cNvPr>
          <p:cNvSpPr txBox="1"/>
          <p:nvPr/>
        </p:nvSpPr>
        <p:spPr>
          <a:xfrm>
            <a:off x="8001000" y="4468253"/>
            <a:ext cx="1930678" cy="969496"/>
          </a:xfrm>
          <a:prstGeom prst="rect">
            <a:avLst/>
          </a:prstGeom>
          <a:noFill/>
        </p:spPr>
        <p:txBody>
          <a:bodyPr wrap="square">
            <a:spAutoFit/>
          </a:bodyPr>
          <a:lstStyle/>
          <a:p>
            <a:pPr>
              <a:lnSpc>
                <a:spcPts val="1752"/>
              </a:lnSpc>
              <a:defRPr/>
            </a:pPr>
            <a:r>
              <a:rPr lang="en-US" sz="1200" b="1" dirty="0">
                <a:latin typeface="Arial Black" panose="020B0A04020102020204" pitchFamily="34" charset="0"/>
              </a:rPr>
              <a:t>SAI PURA.V -7C SEMI CLASSICAL (ONLINE)</a:t>
            </a:r>
          </a:p>
          <a:p>
            <a:pPr>
              <a:defRPr/>
            </a:pPr>
            <a:r>
              <a:rPr lang="en-US" sz="1200" dirty="0">
                <a:latin typeface="Arial Black" panose="020B0A04020102020204" pitchFamily="34" charset="0"/>
              </a:rPr>
              <a:t>III-PRI ZE</a:t>
            </a:r>
            <a:endParaRPr lang="en-US" dirty="0">
              <a:latin typeface="Arial Black" panose="020B0A04020102020204" pitchFamily="34" charset="0"/>
            </a:endParaRPr>
          </a:p>
        </p:txBody>
      </p:sp>
      <p:sp>
        <p:nvSpPr>
          <p:cNvPr id="17" name="TextBox 16">
            <a:extLst>
              <a:ext uri="{FF2B5EF4-FFF2-40B4-BE49-F238E27FC236}">
                <a16:creationId xmlns:a16="http://schemas.microsoft.com/office/drawing/2014/main" id="{94AB0A82-EF7A-4CF7-AC7F-612C6BDD1D70}"/>
              </a:ext>
            </a:extLst>
          </p:cNvPr>
          <p:cNvSpPr txBox="1"/>
          <p:nvPr/>
        </p:nvSpPr>
        <p:spPr>
          <a:xfrm>
            <a:off x="9924732" y="4468253"/>
            <a:ext cx="2287659" cy="897682"/>
          </a:xfrm>
          <a:prstGeom prst="rect">
            <a:avLst/>
          </a:prstGeom>
          <a:noFill/>
        </p:spPr>
        <p:txBody>
          <a:bodyPr wrap="square">
            <a:spAutoFit/>
          </a:bodyPr>
          <a:lstStyle/>
          <a:p>
            <a:pPr>
              <a:spcAft>
                <a:spcPts val="630"/>
              </a:spcAft>
              <a:defRPr/>
            </a:pPr>
            <a:r>
              <a:rPr lang="en-US" sz="1200" b="1" dirty="0">
                <a:latin typeface="Arial Black" panose="020B0A04020102020204" pitchFamily="34" charset="0"/>
              </a:rPr>
              <a:t>NEELAM JAIN -8A</a:t>
            </a:r>
          </a:p>
          <a:p>
            <a:pPr>
              <a:lnSpc>
                <a:spcPts val="1128"/>
              </a:lnSpc>
              <a:spcAft>
                <a:spcPts val="630"/>
              </a:spcAft>
              <a:defRPr/>
            </a:pPr>
            <a:r>
              <a:rPr lang="en-US" sz="1200" b="1" dirty="0">
                <a:latin typeface="Arial Black" panose="020B0A04020102020204" pitchFamily="34" charset="0"/>
              </a:rPr>
              <a:t>VEGETABLE AND FRUIT CARVING</a:t>
            </a:r>
          </a:p>
          <a:p>
            <a:pPr>
              <a:defRPr/>
            </a:pPr>
            <a:r>
              <a:rPr lang="en-US" sz="1200" dirty="0">
                <a:latin typeface="Arial Black" panose="020B0A04020102020204" pitchFamily="34" charset="0"/>
              </a:rPr>
              <a:t>II-PRIZE (OFFLINE)</a:t>
            </a:r>
          </a:p>
        </p:txBody>
      </p:sp>
      <p:sp>
        <p:nvSpPr>
          <p:cNvPr id="19" name="TextBox 18">
            <a:extLst>
              <a:ext uri="{FF2B5EF4-FFF2-40B4-BE49-F238E27FC236}">
                <a16:creationId xmlns:a16="http://schemas.microsoft.com/office/drawing/2014/main" id="{6ECB76F1-1BA7-4D17-A4E8-58591D22312F}"/>
              </a:ext>
            </a:extLst>
          </p:cNvPr>
          <p:cNvSpPr txBox="1"/>
          <p:nvPr/>
        </p:nvSpPr>
        <p:spPr>
          <a:xfrm>
            <a:off x="3734630" y="360982"/>
            <a:ext cx="6197048" cy="523220"/>
          </a:xfrm>
          <a:prstGeom prst="rect">
            <a:avLst/>
          </a:prstGeom>
          <a:noFill/>
        </p:spPr>
        <p:txBody>
          <a:bodyPr wrap="square">
            <a:spAutoFit/>
          </a:bodyPr>
          <a:lstStyle/>
          <a:p>
            <a:pPr algn="just">
              <a:spcAft>
                <a:spcPts val="1890"/>
              </a:spcAft>
              <a:defRPr/>
            </a:pPr>
            <a:r>
              <a:rPr lang="en-US" sz="2800" dirty="0">
                <a:solidFill>
                  <a:srgbClr val="CD17C0"/>
                </a:solidFill>
                <a:latin typeface="Arial Black" panose="020B0A04020102020204" pitchFamily="34" charset="0"/>
              </a:rPr>
              <a:t>PARAMPARA COMPETITION</a:t>
            </a:r>
          </a:p>
        </p:txBody>
      </p:sp>
    </p:spTree>
    <p:extLst>
      <p:ext uri="{BB962C8B-B14F-4D97-AF65-F5344CB8AC3E}">
        <p14:creationId xmlns:p14="http://schemas.microsoft.com/office/powerpoint/2010/main" val="672340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515"/>
            <a:ext cx="12192000" cy="6777421"/>
          </a:xfrm>
          <a:prstGeom prst="rect">
            <a:avLst/>
          </a:prstGeom>
        </p:spPr>
      </p:pic>
      <p:sp>
        <p:nvSpPr>
          <p:cNvPr id="3" name="Rectangle 2"/>
          <p:cNvSpPr/>
          <p:nvPr/>
        </p:nvSpPr>
        <p:spPr>
          <a:xfrm>
            <a:off x="1585011" y="339659"/>
            <a:ext cx="8121967" cy="410241"/>
          </a:xfrm>
          <a:prstGeom prst="rect">
            <a:avLst/>
          </a:prstGeom>
        </p:spPr>
        <p:txBody>
          <a:bodyPr wrap="none">
            <a:spAutoFit/>
          </a:bodyPr>
          <a:lstStyle/>
          <a:p>
            <a:pPr algn="just">
              <a:lnSpc>
                <a:spcPts val="1944"/>
              </a:lnSpc>
              <a:defRPr/>
            </a:pPr>
            <a:r>
              <a:rPr lang="en-US" sz="4000" b="1" dirty="0">
                <a:solidFill>
                  <a:srgbClr val="FF0000"/>
                </a:solidFill>
                <a:latin typeface="Arial Black" panose="020B0A04020102020204" pitchFamily="34" charset="0"/>
              </a:rPr>
              <a:t>GANDAGI MUKT MERA GOA</a:t>
            </a:r>
          </a:p>
        </p:txBody>
      </p:sp>
      <p:pic>
        <p:nvPicPr>
          <p:cNvPr id="4" name="Picture 4">
            <a:extLst>
              <a:ext uri="{FF2B5EF4-FFF2-40B4-BE49-F238E27FC236}">
                <a16:creationId xmlns:a16="http://schemas.microsoft.com/office/drawing/2014/main" id="{97ABAB5B-C168-4C52-83D6-846A901027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2764" y="2420314"/>
            <a:ext cx="4299401" cy="419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946E223-8420-434E-BC05-8C89D156D420}"/>
              </a:ext>
            </a:extLst>
          </p:cNvPr>
          <p:cNvSpPr txBox="1"/>
          <p:nvPr/>
        </p:nvSpPr>
        <p:spPr>
          <a:xfrm>
            <a:off x="5180634" y="794122"/>
            <a:ext cx="5306564" cy="1323439"/>
          </a:xfrm>
          <a:prstGeom prst="rect">
            <a:avLst/>
          </a:prstGeom>
          <a:noFill/>
        </p:spPr>
        <p:txBody>
          <a:bodyPr wrap="square">
            <a:spAutoFit/>
          </a:bodyPr>
          <a:lstStyle/>
          <a:p>
            <a:r>
              <a:rPr lang="en-US" sz="2000" b="1" cap="small" dirty="0">
                <a:solidFill>
                  <a:schemeClr val="bg2">
                    <a:lumMod val="10000"/>
                  </a:schemeClr>
                </a:solidFill>
                <a:latin typeface="Bell MT" panose="02020503060305020303" pitchFamily="18" charset="0"/>
              </a:rPr>
              <a:t>online painting competition for 6 to 8</a:t>
            </a:r>
            <a:r>
              <a:rPr lang="en-US" sz="2000" b="1" cap="small" baseline="30000" dirty="0">
                <a:solidFill>
                  <a:schemeClr val="bg2">
                    <a:lumMod val="10000"/>
                  </a:schemeClr>
                </a:solidFill>
                <a:latin typeface="Bell MT" panose="02020503060305020303" pitchFamily="18" charset="0"/>
              </a:rPr>
              <a:t>th</a:t>
            </a:r>
            <a:r>
              <a:rPr lang="en-US" sz="2000" b="1" cap="small" dirty="0">
                <a:solidFill>
                  <a:schemeClr val="bg2">
                    <a:lumMod val="10000"/>
                  </a:schemeClr>
                </a:solidFill>
                <a:latin typeface="Bell MT" panose="02020503060305020303" pitchFamily="18" charset="0"/>
              </a:rPr>
              <a:t> students . all the students participated enthusiastically and showed their talents.</a:t>
            </a:r>
            <a:endParaRPr lang="en-IN" sz="2000" dirty="0">
              <a:solidFill>
                <a:schemeClr val="bg2">
                  <a:lumMod val="10000"/>
                </a:schemeClr>
              </a:solidFill>
              <a:latin typeface="Bell MT" panose="02020503060305020303" pitchFamily="18" charset="0"/>
            </a:endParaRPr>
          </a:p>
        </p:txBody>
      </p:sp>
      <p:pic>
        <p:nvPicPr>
          <p:cNvPr id="5" name="Picture 4">
            <a:extLst>
              <a:ext uri="{FF2B5EF4-FFF2-40B4-BE49-F238E27FC236}">
                <a16:creationId xmlns:a16="http://schemas.microsoft.com/office/drawing/2014/main" id="{097A9FFA-4328-4E91-A11E-39C135711B68}"/>
              </a:ext>
            </a:extLst>
          </p:cNvPr>
          <p:cNvPicPr>
            <a:picLocks noChangeAspect="1"/>
          </p:cNvPicPr>
          <p:nvPr/>
        </p:nvPicPr>
        <p:blipFill>
          <a:blip r:embed="rId4"/>
          <a:stretch>
            <a:fillRect/>
          </a:stretch>
        </p:blipFill>
        <p:spPr>
          <a:xfrm>
            <a:off x="151398" y="674433"/>
            <a:ext cx="4877840" cy="5945028"/>
          </a:xfrm>
          <a:prstGeom prst="rect">
            <a:avLst/>
          </a:prstGeom>
        </p:spPr>
      </p:pic>
    </p:spTree>
    <p:extLst>
      <p:ext uri="{BB962C8B-B14F-4D97-AF65-F5344CB8AC3E}">
        <p14:creationId xmlns:p14="http://schemas.microsoft.com/office/powerpoint/2010/main" val="3516245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Online Competitions for Students | Participate to Get Innovative Ideas">
            <a:extLst>
              <a:ext uri="{FF2B5EF4-FFF2-40B4-BE49-F238E27FC236}">
                <a16:creationId xmlns:a16="http://schemas.microsoft.com/office/drawing/2014/main" id="{5ECA442C-9F85-4509-9796-5236D1845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3D2F10F-3FB5-4EC2-B1FE-7C68467B3BC9}"/>
              </a:ext>
            </a:extLst>
          </p:cNvPr>
          <p:cNvPicPr>
            <a:picLocks noChangeAspect="1"/>
          </p:cNvPicPr>
          <p:nvPr/>
        </p:nvPicPr>
        <p:blipFill>
          <a:blip r:embed="rId3"/>
          <a:stretch>
            <a:fillRect/>
          </a:stretch>
        </p:blipFill>
        <p:spPr>
          <a:xfrm>
            <a:off x="141590" y="1865142"/>
            <a:ext cx="4624063" cy="3735701"/>
          </a:xfrm>
          <a:prstGeom prst="rect">
            <a:avLst/>
          </a:prstGeom>
        </p:spPr>
      </p:pic>
      <p:sp>
        <p:nvSpPr>
          <p:cNvPr id="5" name="TextBox 4">
            <a:extLst>
              <a:ext uri="{FF2B5EF4-FFF2-40B4-BE49-F238E27FC236}">
                <a16:creationId xmlns:a16="http://schemas.microsoft.com/office/drawing/2014/main" id="{D528400E-C9D8-4DFD-925F-9A2FFA49DE45}"/>
              </a:ext>
            </a:extLst>
          </p:cNvPr>
          <p:cNvSpPr txBox="1"/>
          <p:nvPr/>
        </p:nvSpPr>
        <p:spPr>
          <a:xfrm>
            <a:off x="7275041" y="167500"/>
            <a:ext cx="5118786" cy="369332"/>
          </a:xfrm>
          <a:prstGeom prst="rect">
            <a:avLst/>
          </a:prstGeom>
          <a:noFill/>
        </p:spPr>
        <p:txBody>
          <a:bodyPr wrap="square">
            <a:spAutoFit/>
          </a:bodyPr>
          <a:lstStyle/>
          <a:p>
            <a:pPr>
              <a:spcAft>
                <a:spcPts val="1890"/>
              </a:spcAft>
              <a:defRPr/>
            </a:pPr>
            <a:r>
              <a:rPr lang="en-US" sz="1800" b="1" dirty="0">
                <a:solidFill>
                  <a:srgbClr val="002060"/>
                </a:solidFill>
                <a:latin typeface="Arial Black" panose="020B0A04020102020204" pitchFamily="34" charset="0"/>
              </a:rPr>
              <a:t>CBSE ONLINE ESSAY COMPETITION</a:t>
            </a:r>
          </a:p>
        </p:txBody>
      </p:sp>
      <p:sp>
        <p:nvSpPr>
          <p:cNvPr id="6" name="AutoShape 2">
            <a:extLst>
              <a:ext uri="{FF2B5EF4-FFF2-40B4-BE49-F238E27FC236}">
                <a16:creationId xmlns:a16="http://schemas.microsoft.com/office/drawing/2014/main" id="{6DD7905D-84AA-480F-9294-CB517F8CDF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7" name="Picture 6">
            <a:extLst>
              <a:ext uri="{FF2B5EF4-FFF2-40B4-BE49-F238E27FC236}">
                <a16:creationId xmlns:a16="http://schemas.microsoft.com/office/drawing/2014/main" id="{5E6CE47B-8C82-403F-AB42-46FC2429A753}"/>
              </a:ext>
            </a:extLst>
          </p:cNvPr>
          <p:cNvPicPr>
            <a:picLocks noChangeAspect="1"/>
          </p:cNvPicPr>
          <p:nvPr/>
        </p:nvPicPr>
        <p:blipFill>
          <a:blip r:embed="rId4"/>
          <a:stretch>
            <a:fillRect/>
          </a:stretch>
        </p:blipFill>
        <p:spPr>
          <a:xfrm>
            <a:off x="7198023" y="3961032"/>
            <a:ext cx="4852387" cy="2729468"/>
          </a:xfrm>
          <a:prstGeom prst="rect">
            <a:avLst/>
          </a:prstGeom>
        </p:spPr>
      </p:pic>
    </p:spTree>
    <p:extLst>
      <p:ext uri="{BB962C8B-B14F-4D97-AF65-F5344CB8AC3E}">
        <p14:creationId xmlns:p14="http://schemas.microsoft.com/office/powerpoint/2010/main" val="2017493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EEA07B-805B-4BF5-B991-2A99A634980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7497" y="3860325"/>
            <a:ext cx="3839939" cy="2997675"/>
          </a:xfrm>
          <a:prstGeom prst="rect">
            <a:avLst/>
          </a:prstGeom>
          <a:ln w="127000" cap="rnd">
            <a:solidFill>
              <a:schemeClr val="accent5">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F0786D43-687C-4C65-B8FD-2CC641264AA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33859" y="384295"/>
            <a:ext cx="4335289" cy="3044705"/>
          </a:xfrm>
          <a:prstGeom prst="rect">
            <a:avLst/>
          </a:prstGeom>
          <a:solidFill>
            <a:srgbClr val="FFFFFF">
              <a:shade val="85000"/>
            </a:srgbClr>
          </a:solidFill>
          <a:ln w="190500" cap="sq">
            <a:solidFill>
              <a:schemeClr val="accent3">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36CA9558-09C7-4A74-BAB4-678D26B61FE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867436" y="3860325"/>
            <a:ext cx="4045226" cy="2997675"/>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3BFDF115-40EF-40AB-A354-F15F0CBD7DC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001000" y="3813294"/>
            <a:ext cx="4045226" cy="3044705"/>
          </a:xfrm>
          <a:prstGeom prst="rect">
            <a:avLst/>
          </a:prstGeom>
          <a:ln w="88900" cap="sq" cmpd="thickThin">
            <a:solidFill>
              <a:schemeClr val="accent4">
                <a:lumMod val="75000"/>
              </a:schemeClr>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61E8BE0D-B0B2-407D-B137-3E5DF3509624}"/>
              </a:ext>
            </a:extLst>
          </p:cNvPr>
          <p:cNvSpPr txBox="1"/>
          <p:nvPr/>
        </p:nvSpPr>
        <p:spPr>
          <a:xfrm>
            <a:off x="310452" y="1065892"/>
            <a:ext cx="6756270" cy="2357825"/>
          </a:xfrm>
          <a:prstGeom prst="rect">
            <a:avLst/>
          </a:prstGeom>
          <a:noFill/>
        </p:spPr>
        <p:txBody>
          <a:bodyPr wrap="square">
            <a:spAutoFit/>
          </a:bodyPr>
          <a:lstStyle/>
          <a:p>
            <a:pPr>
              <a:lnSpc>
                <a:spcPct val="150000"/>
              </a:lnSpc>
              <a:spcAft>
                <a:spcPts val="1000"/>
              </a:spcAft>
            </a:pPr>
            <a:r>
              <a:rPr lang="en-IN" sz="2000" b="1" dirty="0">
                <a:effectLst/>
                <a:latin typeface="Bell MT" panose="02020503060305020303" pitchFamily="18" charset="0"/>
                <a:ea typeface="Calibri" panose="020F0502020204030204" pitchFamily="34" charset="0"/>
                <a:cs typeface="Times New Roman" panose="02020603050405020304" pitchFamily="18" charset="0"/>
              </a:rPr>
              <a:t>International day against drug abuse and illicit trafficking was observed. Wherein various activities conducted to create awareness and instil a sense of responsibility among the students. Our A.M Jain School students made many posters and making slogan writing.</a:t>
            </a:r>
            <a:endParaRPr lang="en-IN" b="1" dirty="0">
              <a:effectLst/>
              <a:latin typeface="Bell MT" panose="02020503060305020303"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A70CB39-1880-4745-AC4A-1490922E6D79}"/>
              </a:ext>
            </a:extLst>
          </p:cNvPr>
          <p:cNvSpPr txBox="1"/>
          <p:nvPr/>
        </p:nvSpPr>
        <p:spPr>
          <a:xfrm>
            <a:off x="201122" y="288485"/>
            <a:ext cx="6574734" cy="681597"/>
          </a:xfrm>
          <a:prstGeom prst="rect">
            <a:avLst/>
          </a:prstGeom>
          <a:noFill/>
        </p:spPr>
        <p:txBody>
          <a:bodyPr wrap="square">
            <a:spAutoFit/>
          </a:bodyPr>
          <a:lstStyle/>
          <a:p>
            <a:pPr algn="ctr">
              <a:lnSpc>
                <a:spcPct val="115000"/>
              </a:lnSpc>
              <a:spcAft>
                <a:spcPts val="1000"/>
              </a:spcAft>
            </a:pPr>
            <a:r>
              <a:rPr lang="en-IN" sz="3600" b="1" dirty="0">
                <a:solidFill>
                  <a:srgbClr val="FF0000"/>
                </a:solidFill>
                <a:effectLst/>
                <a:latin typeface="Algerian" panose="04020705040A02060702" pitchFamily="82" charset="0"/>
                <a:ea typeface="Calibri" panose="020F0502020204030204" pitchFamily="34" charset="0"/>
                <a:cs typeface="Times New Roman" panose="02020603050405020304" pitchFamily="18" charset="0"/>
              </a:rPr>
              <a:t>WORLD DE-ADDICTION DAY</a:t>
            </a:r>
            <a:endParaRPr lang="en-IN" sz="2800" b="1" dirty="0">
              <a:effectLst/>
              <a:latin typeface="Algerian" panose="04020705040A02060702"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9432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one Teacher Stock Illustrations – 2,229 Phone Teacher Stock  Illustrations, Vectors &amp; Clipart - Dreamstime">
            <a:extLst>
              <a:ext uri="{FF2B5EF4-FFF2-40B4-BE49-F238E27FC236}">
                <a16:creationId xmlns:a16="http://schemas.microsoft.com/office/drawing/2014/main" id="{0B3B7C2A-E829-4C7C-95E3-F7BD30C37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76" y="-65655"/>
            <a:ext cx="12375876" cy="70879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MIN\Desktop\ukg\evs\WhatsApp Image 2020-10-28 at 8.48.10 PM.jpeg">
            <a:extLst>
              <a:ext uri="{FF2B5EF4-FFF2-40B4-BE49-F238E27FC236}">
                <a16:creationId xmlns:a16="http://schemas.microsoft.com/office/drawing/2014/main" id="{1D771A37-9302-4BCC-AD33-D9EA3939130B}"/>
              </a:ext>
            </a:extLst>
          </p:cNvPr>
          <p:cNvPicPr>
            <a:picLocks noChangeAspect="1" noChangeArrowheads="1"/>
          </p:cNvPicPr>
          <p:nvPr/>
        </p:nvPicPr>
        <p:blipFill>
          <a:blip r:embed="rId3"/>
          <a:srcRect/>
          <a:stretch>
            <a:fillRect/>
          </a:stretch>
        </p:blipFill>
        <p:spPr bwMode="auto">
          <a:xfrm>
            <a:off x="-91110" y="65655"/>
            <a:ext cx="3549927" cy="3873666"/>
          </a:xfrm>
          <a:prstGeom prst="rect">
            <a:avLst/>
          </a:prstGeom>
          <a:noFill/>
        </p:spPr>
      </p:pic>
      <p:pic>
        <p:nvPicPr>
          <p:cNvPr id="8" name="Picture 3" descr="C:\Users\ADMIN\Desktop\ukg\evs\WhatsApp Image 2020-10-28 at 8.54.13 PM.jpeg">
            <a:extLst>
              <a:ext uri="{FF2B5EF4-FFF2-40B4-BE49-F238E27FC236}">
                <a16:creationId xmlns:a16="http://schemas.microsoft.com/office/drawing/2014/main" id="{DCCBCE59-F2B2-4914-8FAB-A43D35E5ADC6}"/>
              </a:ext>
            </a:extLst>
          </p:cNvPr>
          <p:cNvPicPr>
            <a:picLocks noChangeAspect="1" noChangeArrowheads="1"/>
          </p:cNvPicPr>
          <p:nvPr/>
        </p:nvPicPr>
        <p:blipFill>
          <a:blip r:embed="rId4"/>
          <a:srcRect/>
          <a:stretch>
            <a:fillRect/>
          </a:stretch>
        </p:blipFill>
        <p:spPr bwMode="auto">
          <a:xfrm>
            <a:off x="7951305" y="-65655"/>
            <a:ext cx="4242352" cy="3939321"/>
          </a:xfrm>
          <a:prstGeom prst="rect">
            <a:avLst/>
          </a:prstGeom>
          <a:noFill/>
        </p:spPr>
      </p:pic>
      <p:sp>
        <p:nvSpPr>
          <p:cNvPr id="9" name="TextBox 8">
            <a:extLst>
              <a:ext uri="{FF2B5EF4-FFF2-40B4-BE49-F238E27FC236}">
                <a16:creationId xmlns:a16="http://schemas.microsoft.com/office/drawing/2014/main" id="{695A2942-8262-45CC-B254-18D5FA11E38B}"/>
              </a:ext>
            </a:extLst>
          </p:cNvPr>
          <p:cNvSpPr txBox="1"/>
          <p:nvPr/>
        </p:nvSpPr>
        <p:spPr>
          <a:xfrm>
            <a:off x="-89453" y="3055616"/>
            <a:ext cx="12003157" cy="3736729"/>
          </a:xfrm>
          <a:prstGeom prst="rect">
            <a:avLst/>
          </a:prstGeom>
          <a:noFill/>
        </p:spPr>
        <p:txBody>
          <a:bodyPr wrap="square">
            <a:spAutoFit/>
          </a:bodyPr>
          <a:lstStyle/>
          <a:p>
            <a:pPr>
              <a:lnSpc>
                <a:spcPct val="150000"/>
              </a:lnSpc>
            </a:pPr>
            <a:r>
              <a:rPr lang="en-US" sz="2000" b="1" i="1" dirty="0">
                <a:solidFill>
                  <a:schemeClr val="accent2">
                    <a:lumMod val="50000"/>
                  </a:schemeClr>
                </a:solidFill>
                <a:effectLst/>
                <a:latin typeface="Times New Roman" panose="02020603050405020304" pitchFamily="18" charset="0"/>
                <a:ea typeface="Times New Roman" panose="02020603050405020304" pitchFamily="18" charset="0"/>
              </a:rPr>
              <a:t>Zoom online classes and activities to continue school at home during </a:t>
            </a:r>
            <a:r>
              <a:rPr lang="en-US" sz="2000" b="1" i="1" dirty="0" err="1">
                <a:solidFill>
                  <a:schemeClr val="accent2">
                    <a:lumMod val="50000"/>
                  </a:schemeClr>
                </a:solidFill>
                <a:effectLst/>
                <a:latin typeface="Times New Roman" panose="02020603050405020304" pitchFamily="18" charset="0"/>
                <a:ea typeface="Times New Roman" panose="02020603050405020304" pitchFamily="18" charset="0"/>
              </a:rPr>
              <a:t>coronavirus.It</a:t>
            </a:r>
            <a:r>
              <a:rPr lang="en-US" sz="2000" b="1" i="1" dirty="0">
                <a:solidFill>
                  <a:schemeClr val="accent2">
                    <a:lumMod val="50000"/>
                  </a:schemeClr>
                </a:solidFill>
                <a:effectLst/>
                <a:latin typeface="Times New Roman" panose="02020603050405020304" pitchFamily="18" charset="0"/>
                <a:ea typeface="Times New Roman" panose="02020603050405020304" pitchFamily="18" charset="0"/>
              </a:rPr>
              <a:t> is a good platform to address some academic issues/challenges/problems/ doubts etc. that support the stake holders to get deeper understanding on subjects and concepts. In connection with the same thought, it was also a need from A.M. Jain School teachers to experience such platform as they were finding out few solutions to overcome this particular lockdown situation with some technical implications while dealing all the subjects teaching through zoom from classes 1 to 12. So this was a prior effort of our school, was initially done which put a sturdy base for the students on learning, planning and visualizing classes to their home. The teachers were given email id and logged in as a mentor and student and cleared their doubts by teaching and practiced the tools by their own.</a:t>
            </a:r>
            <a:endParaRPr lang="en-IN" sz="2000" b="1" i="1" dirty="0">
              <a:solidFill>
                <a:schemeClr val="accent2">
                  <a:lumMod val="50000"/>
                </a:schemeClr>
              </a:solidFill>
            </a:endParaRPr>
          </a:p>
        </p:txBody>
      </p:sp>
    </p:spTree>
    <p:extLst>
      <p:ext uri="{BB962C8B-B14F-4D97-AF65-F5344CB8AC3E}">
        <p14:creationId xmlns:p14="http://schemas.microsoft.com/office/powerpoint/2010/main" val="342022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116BB3D-EFA3-475C-82FC-231AF350F0F9}"/>
              </a:ext>
            </a:extLst>
          </p:cNvPr>
          <p:cNvGrpSpPr/>
          <p:nvPr/>
        </p:nvGrpSpPr>
        <p:grpSpPr>
          <a:xfrm>
            <a:off x="-79513" y="457200"/>
            <a:ext cx="12145617" cy="6331226"/>
            <a:chOff x="437322" y="997226"/>
            <a:chExt cx="9084365" cy="5791200"/>
          </a:xfrm>
        </p:grpSpPr>
        <p:pic>
          <p:nvPicPr>
            <p:cNvPr id="2" name="Picture 2" descr="C:\Users\ADMIN\Desktop\WhatsApp Image 2020-11-02 at 8.02.46 PM (4).jpeg">
              <a:extLst>
                <a:ext uri="{FF2B5EF4-FFF2-40B4-BE49-F238E27FC236}">
                  <a16:creationId xmlns:a16="http://schemas.microsoft.com/office/drawing/2014/main" id="{4D599C72-9F41-4DE7-9F6F-54B397F50CB8}"/>
                </a:ext>
              </a:extLst>
            </p:cNvPr>
            <p:cNvPicPr>
              <a:picLocks noChangeAspect="1" noChangeArrowheads="1"/>
            </p:cNvPicPr>
            <p:nvPr/>
          </p:nvPicPr>
          <p:blipFill>
            <a:blip r:embed="rId2"/>
            <a:srcRect/>
            <a:stretch>
              <a:fillRect/>
            </a:stretch>
          </p:blipFill>
          <p:spPr bwMode="auto">
            <a:xfrm>
              <a:off x="437322" y="997226"/>
              <a:ext cx="4512365" cy="5791200"/>
            </a:xfrm>
            <a:prstGeom prst="rect">
              <a:avLst/>
            </a:prstGeom>
            <a:noFill/>
          </p:spPr>
        </p:pic>
        <p:pic>
          <p:nvPicPr>
            <p:cNvPr id="3" name="Picture 3" descr="C:\Users\ADMIN\Desktop\WhatsApp Image 2020-11-02 at 8.02.46 PM (5).jpeg">
              <a:extLst>
                <a:ext uri="{FF2B5EF4-FFF2-40B4-BE49-F238E27FC236}">
                  <a16:creationId xmlns:a16="http://schemas.microsoft.com/office/drawing/2014/main" id="{735FFCC3-911C-4103-91E6-8E61FEA24337}"/>
                </a:ext>
              </a:extLst>
            </p:cNvPr>
            <p:cNvPicPr>
              <a:picLocks noChangeAspect="1" noChangeArrowheads="1"/>
            </p:cNvPicPr>
            <p:nvPr/>
          </p:nvPicPr>
          <p:blipFill>
            <a:blip r:embed="rId3"/>
            <a:srcRect/>
            <a:stretch>
              <a:fillRect/>
            </a:stretch>
          </p:blipFill>
          <p:spPr bwMode="auto">
            <a:xfrm>
              <a:off x="5009322" y="997226"/>
              <a:ext cx="4512365" cy="5791200"/>
            </a:xfrm>
            <a:prstGeom prst="rect">
              <a:avLst/>
            </a:prstGeom>
            <a:noFill/>
          </p:spPr>
        </p:pic>
      </p:grpSp>
      <p:sp>
        <p:nvSpPr>
          <p:cNvPr id="6" name="TextBox 5">
            <a:extLst>
              <a:ext uri="{FF2B5EF4-FFF2-40B4-BE49-F238E27FC236}">
                <a16:creationId xmlns:a16="http://schemas.microsoft.com/office/drawing/2014/main" id="{FF5C977D-B806-4947-B1CC-0D72B2AAF851}"/>
              </a:ext>
            </a:extLst>
          </p:cNvPr>
          <p:cNvSpPr txBox="1"/>
          <p:nvPr/>
        </p:nvSpPr>
        <p:spPr>
          <a:xfrm>
            <a:off x="2410239" y="87868"/>
            <a:ext cx="8552621" cy="523220"/>
          </a:xfrm>
          <a:prstGeom prst="rect">
            <a:avLst/>
          </a:prstGeom>
          <a:noFill/>
        </p:spPr>
        <p:txBody>
          <a:bodyPr wrap="square">
            <a:spAutoFit/>
          </a:bodyPr>
          <a:lstStyle/>
          <a:p>
            <a:r>
              <a:rPr kumimoji="0" lang="en-US" sz="2800" b="1" i="0" u="none" strike="noStrike" cap="none" normalizeH="0" baseline="0" dirty="0">
                <a:ln>
                  <a:noFill/>
                </a:ln>
                <a:solidFill>
                  <a:srgbClr val="FF0000"/>
                </a:solidFill>
                <a:effectLst/>
                <a:latin typeface="Bell MT" panose="02020503060305020303" pitchFamily="18" charset="0"/>
                <a:ea typeface="Calibri" pitchFamily="34" charset="0"/>
                <a:cs typeface="Times New Roman" pitchFamily="18" charset="0"/>
              </a:rPr>
              <a:t>DEADDICTION OATH ON 26</a:t>
            </a:r>
            <a:r>
              <a:rPr kumimoji="0" lang="en-US" sz="2800" b="1" i="0" u="none" strike="noStrike" cap="none" normalizeH="0" baseline="30000" dirty="0">
                <a:ln>
                  <a:noFill/>
                </a:ln>
                <a:solidFill>
                  <a:srgbClr val="FF0000"/>
                </a:solidFill>
                <a:effectLst/>
                <a:latin typeface="Bell MT" panose="02020503060305020303" pitchFamily="18" charset="0"/>
                <a:ea typeface="Calibri" pitchFamily="34" charset="0"/>
                <a:cs typeface="Times New Roman" pitchFamily="18" charset="0"/>
              </a:rPr>
              <a:t>TH</a:t>
            </a:r>
            <a:r>
              <a:rPr kumimoji="0" lang="en-US" sz="2800" b="1" i="0" u="none" strike="noStrike" cap="none" normalizeH="0" baseline="0" dirty="0">
                <a:ln>
                  <a:noFill/>
                </a:ln>
                <a:solidFill>
                  <a:srgbClr val="FF0000"/>
                </a:solidFill>
                <a:effectLst/>
                <a:latin typeface="Bell MT" panose="02020503060305020303" pitchFamily="18" charset="0"/>
                <a:ea typeface="Calibri" pitchFamily="34" charset="0"/>
                <a:cs typeface="Times New Roman" pitchFamily="18" charset="0"/>
              </a:rPr>
              <a:t> JUNE 2020</a:t>
            </a:r>
            <a:endParaRPr lang="en-IN" sz="2800" dirty="0">
              <a:solidFill>
                <a:srgbClr val="FF0000"/>
              </a:solidFill>
              <a:latin typeface="Bell MT" panose="02020503060305020303" pitchFamily="18" charset="0"/>
            </a:endParaRPr>
          </a:p>
        </p:txBody>
      </p:sp>
    </p:spTree>
    <p:extLst>
      <p:ext uri="{BB962C8B-B14F-4D97-AF65-F5344CB8AC3E}">
        <p14:creationId xmlns:p14="http://schemas.microsoft.com/office/powerpoint/2010/main" val="3067138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81D8F1-09A6-497C-A16E-65B430A4F42F}"/>
              </a:ext>
            </a:extLst>
          </p:cNvPr>
          <p:cNvSpPr txBox="1"/>
          <p:nvPr/>
        </p:nvSpPr>
        <p:spPr>
          <a:xfrm>
            <a:off x="1441172" y="390145"/>
            <a:ext cx="10038523" cy="616131"/>
          </a:xfrm>
          <a:prstGeom prst="rect">
            <a:avLst/>
          </a:prstGeom>
          <a:noFill/>
        </p:spPr>
        <p:txBody>
          <a:bodyPr wrap="square">
            <a:spAutoFit/>
          </a:bodyPr>
          <a:lstStyle/>
          <a:p>
            <a:pPr algn="ctr">
              <a:lnSpc>
                <a:spcPct val="115000"/>
              </a:lnSpc>
              <a:spcAft>
                <a:spcPts val="1000"/>
              </a:spcAft>
            </a:pPr>
            <a:r>
              <a:rPr lang="en-IN" sz="3200" b="1" dirty="0">
                <a:solidFill>
                  <a:srgbClr val="FF0000"/>
                </a:solidFill>
                <a:effectLst/>
                <a:latin typeface="Algerian" panose="04020705040A02060702" pitchFamily="82" charset="0"/>
                <a:ea typeface="Calibri" panose="020F0502020204030204" pitchFamily="34" charset="0"/>
                <a:cs typeface="Times New Roman" panose="02020603050405020304" pitchFamily="18" charset="0"/>
              </a:rPr>
              <a:t>VIRTUAL EUKARYOTIC CELL USING CELL WORLD</a:t>
            </a:r>
          </a:p>
        </p:txBody>
      </p:sp>
      <p:sp>
        <p:nvSpPr>
          <p:cNvPr id="6" name="TextBox 5">
            <a:extLst>
              <a:ext uri="{FF2B5EF4-FFF2-40B4-BE49-F238E27FC236}">
                <a16:creationId xmlns:a16="http://schemas.microsoft.com/office/drawing/2014/main" id="{FB7B7B57-356F-4C56-8B82-37899D45F824}"/>
              </a:ext>
            </a:extLst>
          </p:cNvPr>
          <p:cNvSpPr txBox="1"/>
          <p:nvPr/>
        </p:nvSpPr>
        <p:spPr>
          <a:xfrm>
            <a:off x="377687" y="1570437"/>
            <a:ext cx="8160026" cy="2256965"/>
          </a:xfrm>
          <a:prstGeom prst="rect">
            <a:avLst/>
          </a:prstGeom>
          <a:noFill/>
        </p:spPr>
        <p:txBody>
          <a:bodyPr wrap="square">
            <a:spAutoFit/>
          </a:bodyPr>
          <a:lstStyle/>
          <a:p>
            <a:pPr>
              <a:lnSpc>
                <a:spcPct val="150000"/>
              </a:lnSpc>
              <a:spcAft>
                <a:spcPts val="1000"/>
              </a:spcAft>
            </a:pPr>
            <a:r>
              <a:rPr lang="en-IN" sz="2400" b="1" i="1" dirty="0">
                <a:effectLst/>
                <a:latin typeface="Bell MT" panose="02020503060305020303" pitchFamily="18" charset="0"/>
                <a:ea typeface="Calibri" panose="020F0502020204030204" pitchFamily="34" charset="0"/>
                <a:cs typeface="Times New Roman" panose="02020603050405020304" pitchFamily="18" charset="0"/>
              </a:rPr>
              <a:t>A virtual tour of an eukaryotic cell was shown to the students of classes VIII and IX. The app 'cell world 'was used.  Students enthusiastically watched the different organelles present in the cell.</a:t>
            </a:r>
            <a:endParaRPr lang="en-IN" sz="2000" b="1" i="1" dirty="0">
              <a:effectLst/>
              <a:latin typeface="Bell MT" panose="02020503060305020303"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FBBB27A-F232-4F35-81A1-08BE83E65BDE}"/>
              </a:ext>
            </a:extLst>
          </p:cNvPr>
          <p:cNvPicPr>
            <a:picLocks noChangeAspect="1"/>
          </p:cNvPicPr>
          <p:nvPr/>
        </p:nvPicPr>
        <p:blipFill>
          <a:blip r:embed="rId2"/>
          <a:stretch>
            <a:fillRect/>
          </a:stretch>
        </p:blipFill>
        <p:spPr>
          <a:xfrm>
            <a:off x="8205582" y="1258503"/>
            <a:ext cx="3808538" cy="2568899"/>
          </a:xfrm>
          <a:prstGeom prst="ellipse">
            <a:avLst/>
          </a:prstGeom>
          <a:ln w="190500" cap="rnd">
            <a:solidFill>
              <a:schemeClr val="bg2">
                <a:lumMod val="5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26" name="Picture 2" descr="Endosymbiosis - The Appearance of the Eukaryotes">
            <a:extLst>
              <a:ext uri="{FF2B5EF4-FFF2-40B4-BE49-F238E27FC236}">
                <a16:creationId xmlns:a16="http://schemas.microsoft.com/office/drawing/2014/main" id="{AD762D12-7DCF-44B9-95FC-ED70FA822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6470" y="4606441"/>
            <a:ext cx="2952129" cy="1861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ainer: Prokaryotes and Eukaryotes | Science News for Students">
            <a:extLst>
              <a:ext uri="{FF2B5EF4-FFF2-40B4-BE49-F238E27FC236}">
                <a16:creationId xmlns:a16="http://schemas.microsoft.com/office/drawing/2014/main" id="{A77C07BE-8C3E-450D-A112-774F9466E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069" y="4606441"/>
            <a:ext cx="2736193" cy="18392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93E0B8-C289-4200-B7DF-07612664E3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606441"/>
            <a:ext cx="3309181" cy="1861414"/>
          </a:xfrm>
          <a:prstGeom prst="rect">
            <a:avLst/>
          </a:prstGeom>
        </p:spPr>
      </p:pic>
      <p:pic>
        <p:nvPicPr>
          <p:cNvPr id="10" name="Picture 9">
            <a:extLst>
              <a:ext uri="{FF2B5EF4-FFF2-40B4-BE49-F238E27FC236}">
                <a16:creationId xmlns:a16="http://schemas.microsoft.com/office/drawing/2014/main" id="{42F487D5-5FBD-40D9-B2B5-7F6881E6B5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8599" y="4606441"/>
            <a:ext cx="3269767" cy="1839244"/>
          </a:xfrm>
          <a:prstGeom prst="rect">
            <a:avLst/>
          </a:prstGeom>
        </p:spPr>
      </p:pic>
    </p:spTree>
    <p:extLst>
      <p:ext uri="{BB962C8B-B14F-4D97-AF65-F5344CB8AC3E}">
        <p14:creationId xmlns:p14="http://schemas.microsoft.com/office/powerpoint/2010/main" val="546252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C3929-2245-4C8E-B2D2-2198F547B070}"/>
              </a:ext>
            </a:extLst>
          </p:cNvPr>
          <p:cNvPicPr>
            <a:picLocks noChangeAspect="1"/>
          </p:cNvPicPr>
          <p:nvPr/>
        </p:nvPicPr>
        <p:blipFill>
          <a:blip r:embed="rId2"/>
          <a:stretch>
            <a:fillRect/>
          </a:stretch>
        </p:blipFill>
        <p:spPr>
          <a:xfrm>
            <a:off x="0" y="44380"/>
            <a:ext cx="12192000" cy="6858000"/>
          </a:xfrm>
          <a:prstGeom prst="rect">
            <a:avLst/>
          </a:prstGeom>
        </p:spPr>
      </p:pic>
      <p:pic>
        <p:nvPicPr>
          <p:cNvPr id="3" name="Picture 2">
            <a:extLst>
              <a:ext uri="{FF2B5EF4-FFF2-40B4-BE49-F238E27FC236}">
                <a16:creationId xmlns:a16="http://schemas.microsoft.com/office/drawing/2014/main" id="{552A0204-E58B-4F5F-9ADA-45B50EA3AC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05146" y="1147611"/>
            <a:ext cx="2291798" cy="2782957"/>
          </a:xfrm>
          <a:prstGeom prst="rect">
            <a:avLst/>
          </a:prstGeom>
          <a:noFill/>
          <a:ln>
            <a:noFill/>
          </a:ln>
        </p:spPr>
      </p:pic>
      <p:pic>
        <p:nvPicPr>
          <p:cNvPr id="4" name="Picture 3">
            <a:extLst>
              <a:ext uri="{FF2B5EF4-FFF2-40B4-BE49-F238E27FC236}">
                <a16:creationId xmlns:a16="http://schemas.microsoft.com/office/drawing/2014/main" id="{1AD55CCC-0FAF-40F9-95B8-9476D02BE14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95057" y="2939169"/>
            <a:ext cx="2875308" cy="3501388"/>
          </a:xfrm>
          <a:prstGeom prst="rect">
            <a:avLst/>
          </a:prstGeom>
          <a:noFill/>
          <a:ln>
            <a:noFill/>
          </a:ln>
        </p:spPr>
      </p:pic>
      <p:sp>
        <p:nvSpPr>
          <p:cNvPr id="6" name="TextBox 5">
            <a:extLst>
              <a:ext uri="{FF2B5EF4-FFF2-40B4-BE49-F238E27FC236}">
                <a16:creationId xmlns:a16="http://schemas.microsoft.com/office/drawing/2014/main" id="{A103B487-483E-40E2-9F42-D6F1493883E3}"/>
              </a:ext>
            </a:extLst>
          </p:cNvPr>
          <p:cNvSpPr txBox="1"/>
          <p:nvPr/>
        </p:nvSpPr>
        <p:spPr>
          <a:xfrm>
            <a:off x="3044687" y="333330"/>
            <a:ext cx="6102626" cy="625428"/>
          </a:xfrm>
          <a:prstGeom prst="rect">
            <a:avLst/>
          </a:prstGeom>
          <a:noFill/>
        </p:spPr>
        <p:txBody>
          <a:bodyPr wrap="square">
            <a:spAutoFit/>
          </a:bodyPr>
          <a:lstStyle/>
          <a:p>
            <a:pPr algn="ctr">
              <a:lnSpc>
                <a:spcPct val="115000"/>
              </a:lnSpc>
              <a:spcAft>
                <a:spcPts val="1000"/>
              </a:spcAft>
            </a:pPr>
            <a:r>
              <a:rPr lang="en-IN" sz="3200" b="1" dirty="0">
                <a:solidFill>
                  <a:schemeClr val="bg1"/>
                </a:solidFill>
                <a:effectLst/>
                <a:latin typeface="Algerian" panose="04020705040A02060702" pitchFamily="82" charset="0"/>
                <a:ea typeface="Calibri" panose="020F0502020204030204" pitchFamily="34" charset="0"/>
                <a:cs typeface="Times New Roman" panose="02020603050405020304" pitchFamily="18" charset="0"/>
              </a:rPr>
              <a:t>TALENT SHOW</a:t>
            </a:r>
            <a:endParaRPr lang="en-IN" sz="2400" dirty="0">
              <a:solidFill>
                <a:schemeClr val="bg1"/>
              </a:solidFill>
              <a:effectLst/>
              <a:latin typeface="Algerian" panose="04020705040A02060702" pitchFamily="8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05FC10C-ECC8-4822-85B8-AF1C8A35F40B}"/>
              </a:ext>
            </a:extLst>
          </p:cNvPr>
          <p:cNvSpPr txBox="1"/>
          <p:nvPr/>
        </p:nvSpPr>
        <p:spPr>
          <a:xfrm>
            <a:off x="4333460" y="1048173"/>
            <a:ext cx="6102626" cy="710707"/>
          </a:xfrm>
          <a:prstGeom prst="rect">
            <a:avLst/>
          </a:prstGeom>
          <a:noFill/>
        </p:spPr>
        <p:txBody>
          <a:bodyPr wrap="square">
            <a:spAutoFit/>
          </a:bodyPr>
          <a:lstStyle/>
          <a:p>
            <a:pPr>
              <a:lnSpc>
                <a:spcPct val="115000"/>
              </a:lnSpc>
              <a:spcAft>
                <a:spcPts val="1000"/>
              </a:spcAft>
            </a:pPr>
            <a:r>
              <a:rPr lang="en-IN"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HAPPY TOTS CONDUCTED TALENT SHOW FOR TEACHER’S  ON 5</a:t>
            </a:r>
            <a:r>
              <a:rPr lang="en-IN" sz="18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a:r>
            <a:r>
              <a:rPr lang="en-IN"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SEPTEMBER 2020 : </a:t>
            </a:r>
            <a:endParaRPr lang="en-IN"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A095F77-FDDA-47F3-BECE-D8DD358138FD}"/>
              </a:ext>
            </a:extLst>
          </p:cNvPr>
          <p:cNvSpPr txBox="1"/>
          <p:nvPr/>
        </p:nvSpPr>
        <p:spPr>
          <a:xfrm>
            <a:off x="3696944" y="2358618"/>
            <a:ext cx="6197046" cy="392159"/>
          </a:xfrm>
          <a:prstGeom prst="rect">
            <a:avLst/>
          </a:prstGeom>
          <a:noFill/>
        </p:spPr>
        <p:txBody>
          <a:bodyPr wrap="square">
            <a:spAutoFit/>
          </a:bodyPr>
          <a:lstStyle/>
          <a:p>
            <a:pPr marL="228600">
              <a:lnSpc>
                <a:spcPct val="115000"/>
              </a:lnSpc>
              <a:spcAft>
                <a:spcPts val="1000"/>
              </a:spcAft>
            </a:pPr>
            <a:r>
              <a:rPr lang="en-IN"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SINDHUJA OF KG WON THE 2</a:t>
            </a:r>
            <a:r>
              <a:rPr lang="en-IN" sz="18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ND</a:t>
            </a:r>
            <a:r>
              <a:rPr lang="en-IN"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PRIZE FOR SOLO SINGING</a:t>
            </a:r>
          </a:p>
        </p:txBody>
      </p:sp>
      <p:sp>
        <p:nvSpPr>
          <p:cNvPr id="12" name="TextBox 11">
            <a:extLst>
              <a:ext uri="{FF2B5EF4-FFF2-40B4-BE49-F238E27FC236}">
                <a16:creationId xmlns:a16="http://schemas.microsoft.com/office/drawing/2014/main" id="{8BCAF611-88BA-49E3-B292-43BDBD7A2B8C}"/>
              </a:ext>
            </a:extLst>
          </p:cNvPr>
          <p:cNvSpPr txBox="1"/>
          <p:nvPr/>
        </p:nvSpPr>
        <p:spPr>
          <a:xfrm>
            <a:off x="3460889" y="3179644"/>
            <a:ext cx="5603598" cy="1347805"/>
          </a:xfrm>
          <a:prstGeom prst="rect">
            <a:avLst/>
          </a:prstGeom>
          <a:noFill/>
        </p:spPr>
        <p:txBody>
          <a:bodyPr wrap="square">
            <a:spAutoFit/>
          </a:bodyPr>
          <a:lstStyle/>
          <a:p>
            <a:pPr marL="228600">
              <a:lnSpc>
                <a:spcPct val="115000"/>
              </a:lnSpc>
              <a:spcAft>
                <a:spcPts val="1000"/>
              </a:spcAft>
            </a:pPr>
            <a:r>
              <a:rPr lang="en-IN"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GROUP DANCE BY KG TEACHERS ( RESHMAJAIN.P, LATHASUKUMAR , SANTHANALAKSHMI.C , SRIVIDHYA.G , VIDHYA.S , KANCHANA.R , SHIYAMALADEVI.P ) WON THE 3</a:t>
            </a:r>
            <a:r>
              <a:rPr lang="en-IN" sz="18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RD</a:t>
            </a:r>
            <a:r>
              <a:rPr lang="en-IN"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PRIZE.</a:t>
            </a:r>
            <a:endParaRPr lang="en-IN"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AD5EBE1-3188-4CD9-9755-2300B86D3472}"/>
              </a:ext>
            </a:extLst>
          </p:cNvPr>
          <p:cNvSpPr txBox="1"/>
          <p:nvPr/>
        </p:nvSpPr>
        <p:spPr>
          <a:xfrm>
            <a:off x="1234937" y="4901846"/>
            <a:ext cx="7054298" cy="1133387"/>
          </a:xfrm>
          <a:prstGeom prst="rect">
            <a:avLst/>
          </a:prstGeom>
          <a:noFill/>
        </p:spPr>
        <p:txBody>
          <a:bodyPr wrap="square">
            <a:spAutoFit/>
          </a:bodyPr>
          <a:lstStyle/>
          <a:p>
            <a:pPr marL="228600">
              <a:lnSpc>
                <a:spcPct val="115000"/>
              </a:lnSpc>
              <a:spcAft>
                <a:spcPts val="1000"/>
              </a:spcAft>
            </a:pPr>
            <a:r>
              <a:rPr lang="en-IN"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O</a:t>
            </a:r>
            <a:r>
              <a:rPr lang="en-IN"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ther kg teacher’s participated in group song, solo singing and solo dance in talent show competition conducted by the happy tots .</a:t>
            </a:r>
          </a:p>
        </p:txBody>
      </p:sp>
    </p:spTree>
    <p:extLst>
      <p:ext uri="{BB962C8B-B14F-4D97-AF65-F5344CB8AC3E}">
        <p14:creationId xmlns:p14="http://schemas.microsoft.com/office/powerpoint/2010/main" val="672674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72C0C-522E-45AD-9824-6E90CA13C02E}"/>
              </a:ext>
            </a:extLst>
          </p:cNvPr>
          <p:cNvPicPr>
            <a:picLocks noChangeAspect="1"/>
          </p:cNvPicPr>
          <p:nvPr/>
        </p:nvPicPr>
        <p:blipFill>
          <a:blip r:embed="rId2"/>
          <a:stretch>
            <a:fillRect/>
          </a:stretch>
        </p:blipFill>
        <p:spPr>
          <a:xfrm>
            <a:off x="6788426" y="110736"/>
            <a:ext cx="4538869" cy="3497168"/>
          </a:xfrm>
          <a:prstGeom prst="rect">
            <a:avLst/>
          </a:prstGeom>
          <a:solidFill>
            <a:srgbClr val="FFFFFF">
              <a:shade val="85000"/>
            </a:srgbClr>
          </a:solidFill>
          <a:ln w="190500"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300585AE-CA26-48F1-9A4F-E9B77BE56795}"/>
              </a:ext>
            </a:extLst>
          </p:cNvPr>
          <p:cNvPicPr>
            <a:picLocks noChangeAspect="1"/>
          </p:cNvPicPr>
          <p:nvPr/>
        </p:nvPicPr>
        <p:blipFill>
          <a:blip r:embed="rId3"/>
          <a:stretch>
            <a:fillRect/>
          </a:stretch>
        </p:blipFill>
        <p:spPr>
          <a:xfrm>
            <a:off x="864704" y="79513"/>
            <a:ext cx="5406887" cy="3756991"/>
          </a:xfrm>
          <a:prstGeom prst="snip2DiagRect">
            <a:avLst/>
          </a:prstGeom>
          <a:solidFill>
            <a:srgbClr val="FFFFFF">
              <a:shade val="85000"/>
            </a:srgbClr>
          </a:solidFill>
          <a:ln w="889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9F488CE7-F8A6-4567-B67F-36FD7AE95D5B}"/>
              </a:ext>
            </a:extLst>
          </p:cNvPr>
          <p:cNvSpPr txBox="1"/>
          <p:nvPr/>
        </p:nvSpPr>
        <p:spPr>
          <a:xfrm>
            <a:off x="463825" y="3836504"/>
            <a:ext cx="10778987" cy="2813399"/>
          </a:xfrm>
          <a:prstGeom prst="rect">
            <a:avLst/>
          </a:prstGeom>
          <a:noFill/>
        </p:spPr>
        <p:txBody>
          <a:bodyPr wrap="square">
            <a:spAutoFit/>
          </a:bodyPr>
          <a:lstStyle/>
          <a:p>
            <a:pPr>
              <a:lnSpc>
                <a:spcPct val="150000"/>
              </a:lnSpc>
            </a:pPr>
            <a:r>
              <a:rPr lang="en-US" sz="1800" dirty="0">
                <a:effectLst/>
                <a:latin typeface="Times New Roman" panose="02020603050405020304" pitchFamily="18" charset="0"/>
                <a:ea typeface="Times New Roman" panose="02020603050405020304" pitchFamily="18" charset="0"/>
              </a:rPr>
              <a:t>I</a:t>
            </a:r>
            <a:r>
              <a:rPr lang="en-US" sz="2000" i="1" dirty="0">
                <a:effectLst/>
                <a:latin typeface="Times New Roman" panose="02020603050405020304" pitchFamily="18" charset="0"/>
                <a:ea typeface="Times New Roman" panose="02020603050405020304" pitchFamily="18" charset="0"/>
              </a:rPr>
              <a:t>n the wake of extension of lockdown in the country, the Central Board of Secondary Education (CBSE) has asked schools to shift the method of teaching. The CBSE asked schools to adopt an activity-based curriculum instead of current text-based learning methods. We have prepared annual plans with activity-based “meaningful and joyful learning experiences” For </a:t>
            </a:r>
            <a:r>
              <a:rPr lang="en-US" sz="2000" i="1" dirty="0">
                <a:solidFill>
                  <a:srgbClr val="FF0000"/>
                </a:solidFill>
                <a:effectLst/>
                <a:latin typeface="Times New Roman" panose="02020603050405020304" pitchFamily="18" charset="0"/>
                <a:ea typeface="Times New Roman" panose="02020603050405020304" pitchFamily="18" charset="0"/>
              </a:rPr>
              <a:t>Kindle Kids &amp; sporty fun </a:t>
            </a:r>
            <a:r>
              <a:rPr lang="en-US" sz="2000" i="1" dirty="0">
                <a:solidFill>
                  <a:srgbClr val="FF0000"/>
                </a:solidFill>
                <a:latin typeface="Times New Roman" panose="02020603050405020304" pitchFamily="18" charset="0"/>
                <a:ea typeface="Times New Roman" panose="02020603050405020304" pitchFamily="18" charset="0"/>
              </a:rPr>
              <a:t>&amp; Art Contest </a:t>
            </a:r>
            <a:r>
              <a:rPr lang="en-US" sz="2000" i="1" dirty="0">
                <a:latin typeface="Times New Roman" panose="02020603050405020304" pitchFamily="18" charset="0"/>
                <a:ea typeface="Times New Roman" panose="02020603050405020304" pitchFamily="18" charset="0"/>
              </a:rPr>
              <a:t>o</a:t>
            </a:r>
            <a:r>
              <a:rPr lang="en-US" sz="2000" i="1" dirty="0">
                <a:effectLst/>
                <a:latin typeface="Times New Roman" panose="02020603050405020304" pitchFamily="18" charset="0"/>
                <a:ea typeface="Times New Roman" panose="02020603050405020304" pitchFamily="18" charset="0"/>
              </a:rPr>
              <a:t>ur kids participated in the events enthusiastically and uploaded the video performances with their family support on creative aspects</a:t>
            </a:r>
            <a:r>
              <a:rPr lang="en-US" sz="2000" b="1" i="1" dirty="0">
                <a:solidFill>
                  <a:srgbClr val="7030A0"/>
                </a:solidFill>
                <a:effectLst/>
                <a:latin typeface="Times New Roman" panose="02020603050405020304" pitchFamily="18" charset="0"/>
                <a:ea typeface="Times New Roman" panose="02020603050405020304" pitchFamily="18" charset="0"/>
              </a:rPr>
              <a:t>. </a:t>
            </a:r>
            <a:endParaRPr lang="en-IN" sz="2000" i="1" dirty="0"/>
          </a:p>
        </p:txBody>
      </p:sp>
    </p:spTree>
    <p:extLst>
      <p:ext uri="{BB962C8B-B14F-4D97-AF65-F5344CB8AC3E}">
        <p14:creationId xmlns:p14="http://schemas.microsoft.com/office/powerpoint/2010/main" val="823991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47049C-56FA-4B00-805C-CF42ABD3914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959366" y="0"/>
            <a:ext cx="6062169" cy="6858000"/>
          </a:xfrm>
          <a:prstGeom prst="rect">
            <a:avLst/>
          </a:prstGeom>
          <a:noFill/>
          <a:ln>
            <a:noFill/>
          </a:ln>
        </p:spPr>
      </p:pic>
      <p:sp>
        <p:nvSpPr>
          <p:cNvPr id="6" name="TextBox 5">
            <a:extLst>
              <a:ext uri="{FF2B5EF4-FFF2-40B4-BE49-F238E27FC236}">
                <a16:creationId xmlns:a16="http://schemas.microsoft.com/office/drawing/2014/main" id="{DFB56BC0-5463-4C17-9842-03BB8FC0C27E}"/>
              </a:ext>
            </a:extLst>
          </p:cNvPr>
          <p:cNvSpPr txBox="1"/>
          <p:nvPr/>
        </p:nvSpPr>
        <p:spPr>
          <a:xfrm>
            <a:off x="0" y="68317"/>
            <a:ext cx="5959366" cy="6721366"/>
          </a:xfrm>
          <a:prstGeom prst="rect">
            <a:avLst/>
          </a:prstGeom>
          <a:solidFill>
            <a:srgbClr val="92D050"/>
          </a:solidFill>
        </p:spPr>
        <p:txBody>
          <a:bodyPr wrap="square" rtlCol="0">
            <a:spAutoFit/>
          </a:bodyPr>
          <a:lstStyle/>
          <a:p>
            <a:endParaRPr lang="en-IN" dirty="0"/>
          </a:p>
        </p:txBody>
      </p:sp>
      <p:sp>
        <p:nvSpPr>
          <p:cNvPr id="7" name="TextBox 6">
            <a:extLst>
              <a:ext uri="{FF2B5EF4-FFF2-40B4-BE49-F238E27FC236}">
                <a16:creationId xmlns:a16="http://schemas.microsoft.com/office/drawing/2014/main" id="{259FE82C-B844-4F24-8EBE-51F19067ED26}"/>
              </a:ext>
            </a:extLst>
          </p:cNvPr>
          <p:cNvSpPr txBox="1"/>
          <p:nvPr/>
        </p:nvSpPr>
        <p:spPr>
          <a:xfrm>
            <a:off x="400543" y="2578038"/>
            <a:ext cx="5558823" cy="4085542"/>
          </a:xfrm>
          <a:prstGeom prst="rect">
            <a:avLst/>
          </a:prstGeom>
          <a:noFill/>
        </p:spPr>
        <p:txBody>
          <a:bodyPr wrap="square">
            <a:spAutoFit/>
          </a:bodyPr>
          <a:lstStyle/>
          <a:p>
            <a:pPr indent="457200" algn="just">
              <a:lnSpc>
                <a:spcPct val="115000"/>
              </a:lnSpc>
              <a:spcAft>
                <a:spcPts val="1000"/>
              </a:spcAft>
            </a:pPr>
            <a:r>
              <a:rPr lang="en-IN" sz="2000" b="1" i="1" dirty="0">
                <a:effectLst/>
                <a:latin typeface="Times New Roman" panose="02020603050405020304" pitchFamily="18" charset="0"/>
                <a:ea typeface="Times New Roman" panose="02020603050405020304" pitchFamily="18" charset="0"/>
                <a:cs typeface="Times New Roman" panose="02020603050405020304" pitchFamily="18" charset="0"/>
              </a:rPr>
              <a:t>Hindustan International School – </a:t>
            </a:r>
            <a:r>
              <a:rPr lang="en-IN" sz="2000" b="1" i="1" dirty="0" err="1">
                <a:effectLst/>
                <a:latin typeface="Times New Roman" panose="02020603050405020304" pitchFamily="18" charset="0"/>
                <a:ea typeface="Times New Roman" panose="02020603050405020304" pitchFamily="18" charset="0"/>
                <a:cs typeface="Times New Roman" panose="02020603050405020304" pitchFamily="18" charset="0"/>
              </a:rPr>
              <a:t>Karapakkam</a:t>
            </a:r>
            <a:r>
              <a:rPr lang="en-IN" sz="2000" b="1" i="1" dirty="0">
                <a:effectLst/>
                <a:latin typeface="Times New Roman" panose="02020603050405020304" pitchFamily="18" charset="0"/>
                <a:ea typeface="Times New Roman" panose="02020603050405020304" pitchFamily="18" charset="0"/>
                <a:cs typeface="Times New Roman" panose="02020603050405020304" pitchFamily="18" charset="0"/>
              </a:rPr>
              <a:t> conducted ESPERANZA 2020 on 29</a:t>
            </a:r>
            <a:r>
              <a:rPr lang="en-IN" sz="2000" b="1" i="1"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IN" sz="2000" b="1" i="1" dirty="0">
                <a:effectLst/>
                <a:latin typeface="Times New Roman" panose="02020603050405020304" pitchFamily="18" charset="0"/>
                <a:ea typeface="Times New Roman" panose="02020603050405020304" pitchFamily="18" charset="0"/>
                <a:cs typeface="Times New Roman" panose="02020603050405020304" pitchFamily="18" charset="0"/>
              </a:rPr>
              <a:t> November through virtual mode due to the ongoing pandemic. The theme of ESPERANZA is bring out the talents of the students with loads of fun, all from the comfort of their home. </a:t>
            </a:r>
            <a:endParaRPr lang="en-IN" sz="16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lnSpc>
                <a:spcPct val="115000"/>
              </a:lnSpc>
              <a:spcAft>
                <a:spcPts val="1000"/>
              </a:spcAft>
            </a:pPr>
            <a:r>
              <a:rPr lang="en-IN" sz="2000" b="1" i="1" dirty="0">
                <a:effectLst/>
                <a:latin typeface="Times New Roman" panose="02020603050405020304" pitchFamily="18" charset="0"/>
                <a:ea typeface="Times New Roman" panose="02020603050405020304" pitchFamily="18" charset="0"/>
                <a:cs typeface="Times New Roman" panose="02020603050405020304" pitchFamily="18" charset="0"/>
              </a:rPr>
              <a:t>Our school students enthusiastically participated in these </a:t>
            </a:r>
            <a:r>
              <a:rPr lang="en-IN" sz="2000" b="1" i="1" dirty="0" err="1">
                <a:effectLst/>
                <a:latin typeface="Times New Roman" panose="02020603050405020304" pitchFamily="18" charset="0"/>
                <a:ea typeface="Times New Roman" panose="02020603050405020304" pitchFamily="18" charset="0"/>
                <a:cs typeface="Times New Roman" panose="02020603050405020304" pitchFamily="18" charset="0"/>
              </a:rPr>
              <a:t>culturals</a:t>
            </a:r>
            <a:r>
              <a:rPr lang="en-IN" sz="2000" b="1" i="1" dirty="0">
                <a:effectLst/>
                <a:latin typeface="Times New Roman" panose="02020603050405020304" pitchFamily="18" charset="0"/>
                <a:ea typeface="Times New Roman" panose="02020603050405020304" pitchFamily="18" charset="0"/>
                <a:cs typeface="Times New Roman" panose="02020603050405020304" pitchFamily="18" charset="0"/>
              </a:rPr>
              <a:t> through virtual.  Totally 6 students were participated. It is proud to say that </a:t>
            </a:r>
            <a:r>
              <a:rPr lang="en-IN" sz="2000" b="1" i="1" dirty="0" err="1">
                <a:effectLst/>
                <a:latin typeface="Times New Roman" panose="02020603050405020304" pitchFamily="18" charset="0"/>
                <a:ea typeface="Times New Roman" panose="02020603050405020304" pitchFamily="18" charset="0"/>
                <a:cs typeface="Times New Roman" panose="02020603050405020304" pitchFamily="18" charset="0"/>
              </a:rPr>
              <a:t>Srikriti</a:t>
            </a:r>
            <a:r>
              <a:rPr lang="en-IN" sz="2000" b="1" i="1" dirty="0">
                <a:effectLst/>
                <a:latin typeface="Times New Roman" panose="02020603050405020304" pitchFamily="18" charset="0"/>
                <a:ea typeface="Times New Roman" panose="02020603050405020304" pitchFamily="18" charset="0"/>
                <a:cs typeface="Times New Roman" panose="02020603050405020304" pitchFamily="18" charset="0"/>
              </a:rPr>
              <a:t> of class 9D won the II prize in Golden Instruments.  </a:t>
            </a:r>
            <a:endParaRPr lang="en-IN" sz="1600" b="1"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CED03C4-E112-466C-ACB8-6CE7C8A9FD7F}"/>
              </a:ext>
            </a:extLst>
          </p:cNvPr>
          <p:cNvPicPr>
            <a:picLocks noChangeAspect="1"/>
          </p:cNvPicPr>
          <p:nvPr/>
        </p:nvPicPr>
        <p:blipFill>
          <a:blip r:embed="rId3"/>
          <a:stretch>
            <a:fillRect/>
          </a:stretch>
        </p:blipFill>
        <p:spPr>
          <a:xfrm>
            <a:off x="1250522" y="329264"/>
            <a:ext cx="3612534" cy="1987827"/>
          </a:xfrm>
          <a:prstGeom prst="rect">
            <a:avLst/>
          </a:prstGeom>
        </p:spPr>
      </p:pic>
    </p:spTree>
    <p:extLst>
      <p:ext uri="{BB962C8B-B14F-4D97-AF65-F5344CB8AC3E}">
        <p14:creationId xmlns:p14="http://schemas.microsoft.com/office/powerpoint/2010/main" val="1957644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4008F-4919-47F6-9CE2-6B2D42088CBB}"/>
              </a:ext>
            </a:extLst>
          </p:cNvPr>
          <p:cNvPicPr>
            <a:picLocks noChangeAspect="1"/>
          </p:cNvPicPr>
          <p:nvPr/>
        </p:nvPicPr>
        <p:blipFill>
          <a:blip r:embed="rId2"/>
          <a:stretch>
            <a:fillRect/>
          </a:stretch>
        </p:blipFill>
        <p:spPr>
          <a:xfrm>
            <a:off x="0" y="-79099"/>
            <a:ext cx="12192000" cy="7139519"/>
          </a:xfrm>
          <a:prstGeom prst="rect">
            <a:avLst/>
          </a:prstGeom>
        </p:spPr>
      </p:pic>
      <p:pic>
        <p:nvPicPr>
          <p:cNvPr id="4" name="Picture 3">
            <a:extLst>
              <a:ext uri="{FF2B5EF4-FFF2-40B4-BE49-F238E27FC236}">
                <a16:creationId xmlns:a16="http://schemas.microsoft.com/office/drawing/2014/main" id="{980323E9-8816-40B4-88FC-3DD2982A6237}"/>
              </a:ext>
            </a:extLst>
          </p:cNvPr>
          <p:cNvPicPr>
            <a:picLocks noChangeAspect="1"/>
          </p:cNvPicPr>
          <p:nvPr/>
        </p:nvPicPr>
        <p:blipFill rotWithShape="1">
          <a:blip r:embed="rId3">
            <a:extLst>
              <a:ext uri="{28A0092B-C50C-407E-A947-70E740481C1C}">
                <a14:useLocalDpi xmlns:a14="http://schemas.microsoft.com/office/drawing/2010/main" val="0"/>
              </a:ext>
            </a:extLst>
          </a:blip>
          <a:srcRect l="1" t="34308" r="-156" b="34565"/>
          <a:stretch/>
        </p:blipFill>
        <p:spPr>
          <a:xfrm>
            <a:off x="472627" y="-79100"/>
            <a:ext cx="3863630" cy="2822299"/>
          </a:xfrm>
          <a:prstGeom prst="rect">
            <a:avLst/>
          </a:prstGeom>
          <a:solidFill>
            <a:srgbClr val="FFFFFF">
              <a:shade val="85000"/>
            </a:srgbClr>
          </a:solidFill>
          <a:ln w="101600" cap="sq">
            <a:solidFill>
              <a:srgbClr val="FF0000"/>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Picture 5">
            <a:extLst>
              <a:ext uri="{FF2B5EF4-FFF2-40B4-BE49-F238E27FC236}">
                <a16:creationId xmlns:a16="http://schemas.microsoft.com/office/drawing/2014/main" id="{4C960840-770C-4FF9-9153-6348324ECB5E}"/>
              </a:ext>
            </a:extLst>
          </p:cNvPr>
          <p:cNvPicPr>
            <a:picLocks noChangeAspect="1"/>
          </p:cNvPicPr>
          <p:nvPr/>
        </p:nvPicPr>
        <p:blipFill rotWithShape="1">
          <a:blip r:embed="rId4">
            <a:extLst>
              <a:ext uri="{28A0092B-C50C-407E-A947-70E740481C1C}">
                <a14:useLocalDpi xmlns:a14="http://schemas.microsoft.com/office/drawing/2010/main" val="0"/>
              </a:ext>
            </a:extLst>
          </a:blip>
          <a:srcRect t="34809" b="35191"/>
          <a:stretch/>
        </p:blipFill>
        <p:spPr>
          <a:xfrm>
            <a:off x="478632" y="3329607"/>
            <a:ext cx="3857625" cy="2514602"/>
          </a:xfrm>
          <a:prstGeom prst="rect">
            <a:avLst/>
          </a:prstGeom>
          <a:solidFill>
            <a:srgbClr val="FFFFFF">
              <a:shade val="85000"/>
            </a:srgbClr>
          </a:solidFill>
          <a:ln w="101600" cap="sq">
            <a:solidFill>
              <a:srgbClr val="FF0000"/>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TextBox 7">
            <a:extLst>
              <a:ext uri="{FF2B5EF4-FFF2-40B4-BE49-F238E27FC236}">
                <a16:creationId xmlns:a16="http://schemas.microsoft.com/office/drawing/2014/main" id="{03901FD2-E538-4119-B96B-0A6B799591CF}"/>
              </a:ext>
            </a:extLst>
          </p:cNvPr>
          <p:cNvSpPr txBox="1"/>
          <p:nvPr/>
        </p:nvSpPr>
        <p:spPr>
          <a:xfrm>
            <a:off x="4485033" y="91900"/>
            <a:ext cx="6147352" cy="1477328"/>
          </a:xfrm>
          <a:prstGeom prst="rect">
            <a:avLst/>
          </a:prstGeom>
          <a:noFill/>
        </p:spPr>
        <p:txBody>
          <a:bodyPr wrap="square">
            <a:spAutoFit/>
          </a:bodyPr>
          <a:lstStyle/>
          <a:p>
            <a:r>
              <a:rPr lang="en-US" b="1" i="1" dirty="0" err="1">
                <a:solidFill>
                  <a:srgbClr val="4A4A4A"/>
                </a:solidFill>
                <a:effectLst/>
                <a:latin typeface="Times New Roman" panose="02020603050405020304" pitchFamily="18" charset="0"/>
                <a:cs typeface="Times New Roman" panose="02020603050405020304" pitchFamily="18" charset="0"/>
              </a:rPr>
              <a:t>Desh</a:t>
            </a:r>
            <a:r>
              <a:rPr lang="en-US" b="1" i="1" dirty="0">
                <a:solidFill>
                  <a:srgbClr val="4A4A4A"/>
                </a:solidFill>
                <a:effectLst/>
                <a:latin typeface="Times New Roman" panose="02020603050405020304" pitchFamily="18" charset="0"/>
                <a:cs typeface="Times New Roman" panose="02020603050405020304" pitchFamily="18" charset="0"/>
              </a:rPr>
              <a:t> </a:t>
            </a:r>
            <a:r>
              <a:rPr lang="en-US" b="1" i="1" dirty="0" err="1">
                <a:solidFill>
                  <a:srgbClr val="4A4A4A"/>
                </a:solidFill>
                <a:effectLst/>
                <a:latin typeface="Times New Roman" panose="02020603050405020304" pitchFamily="18" charset="0"/>
                <a:cs typeface="Times New Roman" panose="02020603050405020304" pitchFamily="18" charset="0"/>
              </a:rPr>
              <a:t>Apnayen</a:t>
            </a:r>
            <a:r>
              <a:rPr lang="en-US" b="1" i="1" dirty="0">
                <a:solidFill>
                  <a:srgbClr val="4A4A4A"/>
                </a:solidFill>
                <a:effectLst/>
                <a:latin typeface="Times New Roman" panose="02020603050405020304" pitchFamily="18" charset="0"/>
                <a:cs typeface="Times New Roman" panose="02020603050405020304" pitchFamily="18" charset="0"/>
              </a:rPr>
              <a:t> Citizen Clubs will be threaded together in a common social media framework. This provides a vibrant platform to establish a community of like-minded teachers as well as students. Sharing of best practices and showcasing of achievements are encouraged and suitably rewarded.</a:t>
            </a:r>
            <a:endParaRPr lang="en-IN" b="1" i="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163D402-7AD7-4619-A1D6-E8F3AC84E4FE}"/>
              </a:ext>
            </a:extLst>
          </p:cNvPr>
          <p:cNvPicPr>
            <a:picLocks noChangeAspect="1"/>
          </p:cNvPicPr>
          <p:nvPr/>
        </p:nvPicPr>
        <p:blipFill>
          <a:blip r:embed="rId5"/>
          <a:stretch>
            <a:fillRect/>
          </a:stretch>
        </p:blipFill>
        <p:spPr>
          <a:xfrm>
            <a:off x="8328372" y="1755367"/>
            <a:ext cx="3330976" cy="1873674"/>
          </a:xfrm>
          <a:prstGeom prst="rect">
            <a:avLst/>
          </a:prstGeom>
          <a:ln w="127000" cap="rnd">
            <a:solidFill>
              <a:srgbClr val="FF000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071B6E83-7FC8-4F09-B96E-D5FD621ADA71}"/>
              </a:ext>
            </a:extLst>
          </p:cNvPr>
          <p:cNvPicPr>
            <a:picLocks noChangeAspect="1"/>
          </p:cNvPicPr>
          <p:nvPr/>
        </p:nvPicPr>
        <p:blipFill>
          <a:blip r:embed="rId6"/>
          <a:stretch>
            <a:fillRect/>
          </a:stretch>
        </p:blipFill>
        <p:spPr>
          <a:xfrm>
            <a:off x="8328373" y="4165796"/>
            <a:ext cx="3330976" cy="1873674"/>
          </a:xfrm>
          <a:prstGeom prst="snip2DiagRect">
            <a:avLst/>
          </a:prstGeom>
          <a:solidFill>
            <a:srgbClr val="FFFFFF">
              <a:shade val="85000"/>
            </a:srgbClr>
          </a:solidFill>
          <a:ln w="889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5050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DCFFD-D9C6-473E-8B83-076FB0DFC7E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BDCE2DD-E2EF-4689-BDE4-A7E01E77732E}"/>
              </a:ext>
            </a:extLst>
          </p:cNvPr>
          <p:cNvSpPr txBox="1"/>
          <p:nvPr/>
        </p:nvSpPr>
        <p:spPr>
          <a:xfrm>
            <a:off x="1043152" y="450606"/>
            <a:ext cx="6101254" cy="6141233"/>
          </a:xfrm>
          <a:prstGeom prst="rect">
            <a:avLst/>
          </a:prstGeom>
          <a:noFill/>
        </p:spPr>
        <p:txBody>
          <a:bodyPr wrap="square">
            <a:spAutoFit/>
          </a:bodyPr>
          <a:lstStyle/>
          <a:p>
            <a:pPr>
              <a:lnSpc>
                <a:spcPct val="150000"/>
              </a:lnSpc>
              <a:spcAft>
                <a:spcPts val="800"/>
              </a:spcAft>
            </a:pP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This year to celebrate Mahatma Gandhi’s birth anniversary, Students Solar Ambassador Workshop adopted the theme of the Global Clean Environment Movement, under which a webinar was organized titled “Role of Youth in Attaining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Atmanirbhar</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Bharat in Energy”,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focussing</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on World Energy Scenario, Climate Change and Youth, </a:t>
            </a:r>
            <a:r>
              <a:rPr lang="en-US" sz="2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Atmanirbhar</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Bharat in Energy  and Prospects of a career in Energy.</a:t>
            </a:r>
          </a:p>
          <a:p>
            <a:pPr>
              <a:lnSpc>
                <a:spcPct val="150000"/>
              </a:lnSpc>
              <a:spcAft>
                <a:spcPts val="800"/>
              </a:spcAft>
            </a:pP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students participated in the webinar on October 2</a:t>
            </a:r>
            <a:r>
              <a:rPr lang="en-US" sz="2000" b="1" i="1"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US"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with more enthusiasm and they were curious to see the speech of world environmentalists. Stress was made to utilize solar energy instead of conventional source of energy</a:t>
            </a:r>
            <a:endParaRPr lang="en-IN"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0050278-093F-423D-B467-478C044C4B8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2548" y="450606"/>
            <a:ext cx="3885259" cy="3206071"/>
          </a:xfrm>
          <a:prstGeom prst="rect">
            <a:avLst/>
          </a:prstGeom>
          <a:noFill/>
          <a:ln>
            <a:noFill/>
          </a:ln>
        </p:spPr>
      </p:pic>
      <p:pic>
        <p:nvPicPr>
          <p:cNvPr id="6" name="Picture 5">
            <a:extLst>
              <a:ext uri="{FF2B5EF4-FFF2-40B4-BE49-F238E27FC236}">
                <a16:creationId xmlns:a16="http://schemas.microsoft.com/office/drawing/2014/main" id="{0F1E6A34-38B3-4360-9340-F9408314E802}"/>
              </a:ext>
            </a:extLst>
          </p:cNvPr>
          <p:cNvPicPr>
            <a:picLocks noChangeAspect="1"/>
          </p:cNvPicPr>
          <p:nvPr/>
        </p:nvPicPr>
        <p:blipFill>
          <a:blip r:embed="rId4"/>
          <a:stretch>
            <a:fillRect/>
          </a:stretch>
        </p:blipFill>
        <p:spPr>
          <a:xfrm>
            <a:off x="7574032" y="3656677"/>
            <a:ext cx="3913775" cy="2935162"/>
          </a:xfrm>
          <a:prstGeom prst="rect">
            <a:avLst/>
          </a:prstGeom>
        </p:spPr>
      </p:pic>
      <p:pic>
        <p:nvPicPr>
          <p:cNvPr id="2" name="Picture 1">
            <a:extLst>
              <a:ext uri="{FF2B5EF4-FFF2-40B4-BE49-F238E27FC236}">
                <a16:creationId xmlns:a16="http://schemas.microsoft.com/office/drawing/2014/main" id="{8C16F27A-0339-49EB-AC99-C645061CCE2D}"/>
              </a:ext>
            </a:extLst>
          </p:cNvPr>
          <p:cNvPicPr>
            <a:picLocks noChangeAspect="1"/>
          </p:cNvPicPr>
          <p:nvPr/>
        </p:nvPicPr>
        <p:blipFill>
          <a:blip r:embed="rId5"/>
          <a:stretch>
            <a:fillRect/>
          </a:stretch>
        </p:blipFill>
        <p:spPr>
          <a:xfrm>
            <a:off x="7602548" y="2522479"/>
            <a:ext cx="3885258" cy="1813041"/>
          </a:xfrm>
          <a:prstGeom prst="rect">
            <a:avLst/>
          </a:prstGeom>
        </p:spPr>
      </p:pic>
    </p:spTree>
    <p:extLst>
      <p:ext uri="{BB962C8B-B14F-4D97-AF65-F5344CB8AC3E}">
        <p14:creationId xmlns:p14="http://schemas.microsoft.com/office/powerpoint/2010/main" val="1967656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06FD3-571A-453E-86B3-1E1550AD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922"/>
            <a:ext cx="12192000" cy="6192078"/>
          </a:xfrm>
          <a:prstGeom prst="rect">
            <a:avLst/>
          </a:prstGeom>
        </p:spPr>
      </p:pic>
      <p:sp>
        <p:nvSpPr>
          <p:cNvPr id="4" name="Rectangle 3">
            <a:extLst>
              <a:ext uri="{FF2B5EF4-FFF2-40B4-BE49-F238E27FC236}">
                <a16:creationId xmlns:a16="http://schemas.microsoft.com/office/drawing/2014/main" id="{464A222B-43D8-4D2E-B5DF-7C7A91552791}"/>
              </a:ext>
            </a:extLst>
          </p:cNvPr>
          <p:cNvSpPr/>
          <p:nvPr/>
        </p:nvSpPr>
        <p:spPr>
          <a:xfrm>
            <a:off x="710415" y="-83978"/>
            <a:ext cx="10254347"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rPr>
              <a:t>ERAKSHA COMPETITION 2020</a:t>
            </a:r>
          </a:p>
        </p:txBody>
      </p:sp>
    </p:spTree>
    <p:extLst>
      <p:ext uri="{BB962C8B-B14F-4D97-AF65-F5344CB8AC3E}">
        <p14:creationId xmlns:p14="http://schemas.microsoft.com/office/powerpoint/2010/main" val="91360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1CD7BF2F-BEF9-4DAA-BBA2-302D1E6ACE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6" name="Picture 5">
            <a:extLst>
              <a:ext uri="{FF2B5EF4-FFF2-40B4-BE49-F238E27FC236}">
                <a16:creationId xmlns:a16="http://schemas.microsoft.com/office/drawing/2014/main" id="{15877177-41E9-4282-A75A-AF08F97D2E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6" y="-22123"/>
            <a:ext cx="12437807" cy="6902246"/>
          </a:xfrm>
          <a:prstGeom prst="rect">
            <a:avLst/>
          </a:prstGeom>
        </p:spPr>
      </p:pic>
      <p:sp>
        <p:nvSpPr>
          <p:cNvPr id="7" name="Rectangle 6">
            <a:extLst>
              <a:ext uri="{FF2B5EF4-FFF2-40B4-BE49-F238E27FC236}">
                <a16:creationId xmlns:a16="http://schemas.microsoft.com/office/drawing/2014/main" id="{8693F9A8-2678-4244-9F08-F8A60C6CE48D}"/>
              </a:ext>
            </a:extLst>
          </p:cNvPr>
          <p:cNvSpPr/>
          <p:nvPr/>
        </p:nvSpPr>
        <p:spPr>
          <a:xfrm rot="19932079">
            <a:off x="4378813" y="606413"/>
            <a:ext cx="4596068" cy="1323439"/>
          </a:xfrm>
          <a:prstGeom prst="rect">
            <a:avLst/>
          </a:prstGeom>
          <a:noFill/>
        </p:spPr>
        <p:txBody>
          <a:bodyPr wrap="square" lIns="91440" tIns="45720" rIns="91440" bIns="45720">
            <a:spAutoFit/>
          </a:bodyPr>
          <a:lstStyle/>
          <a:p>
            <a:pPr algn="ctr"/>
            <a:r>
              <a:rPr lang="en-US" sz="4000" b="1" dirty="0">
                <a:ln w="12700">
                  <a:solidFill>
                    <a:schemeClr val="accent1"/>
                  </a:solidFill>
                  <a:prstDash val="solid"/>
                </a:ln>
                <a:solidFill>
                  <a:srgbClr val="C00000"/>
                </a:solidFill>
                <a:effectLst>
                  <a:outerShdw dist="38100" dir="2640000" algn="bl" rotWithShape="0">
                    <a:schemeClr val="accent1"/>
                  </a:outerShdw>
                </a:effectLst>
              </a:rPr>
              <a:t>TEACHERS WEBINARS</a:t>
            </a:r>
            <a:endParaRPr lang="en-US" sz="4000" b="1" cap="none" spc="0" dirty="0">
              <a:ln w="12700">
                <a:solidFill>
                  <a:schemeClr val="accent1"/>
                </a:solidFill>
                <a:prstDash val="solid"/>
              </a:ln>
              <a:solidFill>
                <a:srgbClr val="C00000"/>
              </a:solidFill>
              <a:effectLst>
                <a:outerShdw dist="38100" dir="2640000" algn="bl" rotWithShape="0">
                  <a:schemeClr val="accent1"/>
                </a:outerShdw>
              </a:effectLst>
            </a:endParaRPr>
          </a:p>
        </p:txBody>
      </p:sp>
      <p:pic>
        <p:nvPicPr>
          <p:cNvPr id="3" name="Picture 2">
            <a:extLst>
              <a:ext uri="{FF2B5EF4-FFF2-40B4-BE49-F238E27FC236}">
                <a16:creationId xmlns:a16="http://schemas.microsoft.com/office/drawing/2014/main" id="{E64FF3D8-6F3A-4B0D-A103-0203493592DE}"/>
              </a:ext>
            </a:extLst>
          </p:cNvPr>
          <p:cNvPicPr>
            <a:picLocks noChangeAspect="1"/>
          </p:cNvPicPr>
          <p:nvPr/>
        </p:nvPicPr>
        <p:blipFill>
          <a:blip r:embed="rId3"/>
          <a:stretch>
            <a:fillRect/>
          </a:stretch>
        </p:blipFill>
        <p:spPr>
          <a:xfrm rot="20617018">
            <a:off x="2322423" y="152469"/>
            <a:ext cx="2412431" cy="2231329"/>
          </a:xfrm>
          <a:prstGeom prst="rect">
            <a:avLst/>
          </a:prstGeom>
          <a:solidFill>
            <a:srgbClr val="FFFFFF">
              <a:shade val="85000"/>
            </a:srgbClr>
          </a:solidFill>
          <a:ln w="101600" cap="sq">
            <a:solidFill>
              <a:srgbClr val="002060"/>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Picture 3">
            <a:extLst>
              <a:ext uri="{FF2B5EF4-FFF2-40B4-BE49-F238E27FC236}">
                <a16:creationId xmlns:a16="http://schemas.microsoft.com/office/drawing/2014/main" id="{100C21BC-E599-4DFE-B37F-4C636E571429}"/>
              </a:ext>
            </a:extLst>
          </p:cNvPr>
          <p:cNvPicPr>
            <a:picLocks noChangeAspect="1"/>
          </p:cNvPicPr>
          <p:nvPr/>
        </p:nvPicPr>
        <p:blipFill>
          <a:blip r:embed="rId4"/>
          <a:stretch>
            <a:fillRect/>
          </a:stretch>
        </p:blipFill>
        <p:spPr>
          <a:xfrm>
            <a:off x="4568805" y="2256452"/>
            <a:ext cx="3359187" cy="23254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78409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1C07EE-8326-4A75-B55A-64D7D9A62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0"/>
            <a:ext cx="12273279" cy="6858000"/>
          </a:xfrm>
          <a:prstGeom prst="rect">
            <a:avLst/>
          </a:prstGeom>
        </p:spPr>
      </p:pic>
      <p:sp>
        <p:nvSpPr>
          <p:cNvPr id="4" name="Rectangle 3">
            <a:extLst>
              <a:ext uri="{FF2B5EF4-FFF2-40B4-BE49-F238E27FC236}">
                <a16:creationId xmlns:a16="http://schemas.microsoft.com/office/drawing/2014/main" id="{8D5E8DBE-4A16-4946-86D0-9CDFBDCA3FF2}"/>
              </a:ext>
            </a:extLst>
          </p:cNvPr>
          <p:cNvSpPr/>
          <p:nvPr/>
        </p:nvSpPr>
        <p:spPr>
          <a:xfrm rot="19548869">
            <a:off x="2582062" y="2967335"/>
            <a:ext cx="7027885" cy="707886"/>
          </a:xfrm>
          <a:prstGeom prst="rect">
            <a:avLst/>
          </a:prstGeom>
          <a:noFill/>
        </p:spPr>
        <p:txBody>
          <a:bodyPr wrap="none" lIns="91440" tIns="45720" rIns="91440" bIns="45720">
            <a:spAutoFit/>
          </a:bodyPr>
          <a:lstStyle/>
          <a:p>
            <a:pPr algn="ctr"/>
            <a:r>
              <a:rPr lang="en-US" sz="4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TEACHERS’ CERTIFICATES</a:t>
            </a:r>
            <a:endParaRPr lang="en-US" sz="40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10772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BD38-57FD-4592-9C59-4F3F6897FC53}"/>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5B687A2B-C968-436F-923C-9EA7065721BD}"/>
              </a:ext>
            </a:extLst>
          </p:cNvPr>
          <p:cNvPicPr>
            <a:picLocks noGrp="1" noChangeAspect="1"/>
          </p:cNvPicPr>
          <p:nvPr>
            <p:ph idx="1"/>
          </p:nvPr>
        </p:nvPicPr>
        <p:blipFill>
          <a:blip r:embed="rId2"/>
          <a:stretch>
            <a:fillRect/>
          </a:stretch>
        </p:blipFill>
        <p:spPr>
          <a:xfrm>
            <a:off x="0" y="0"/>
            <a:ext cx="12192000" cy="7264298"/>
          </a:xfrm>
          <a:prstGeom prst="rect">
            <a:avLst/>
          </a:prstGeom>
        </p:spPr>
      </p:pic>
    </p:spTree>
    <p:extLst>
      <p:ext uri="{BB962C8B-B14F-4D97-AF65-F5344CB8AC3E}">
        <p14:creationId xmlns:p14="http://schemas.microsoft.com/office/powerpoint/2010/main" val="147886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BF829-9257-417C-8D3A-86057D833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8DAEE82-1E5B-4E80-A23C-8ED67C85213F}"/>
              </a:ext>
            </a:extLst>
          </p:cNvPr>
          <p:cNvPicPr>
            <a:picLocks noChangeAspect="1"/>
          </p:cNvPicPr>
          <p:nvPr/>
        </p:nvPicPr>
        <p:blipFill>
          <a:blip r:embed="rId3"/>
          <a:stretch>
            <a:fillRect/>
          </a:stretch>
        </p:blipFill>
        <p:spPr>
          <a:xfrm>
            <a:off x="3399182" y="3659050"/>
            <a:ext cx="5148470" cy="3198950"/>
          </a:xfrm>
          <a:prstGeom prst="rect">
            <a:avLst/>
          </a:prstGeom>
        </p:spPr>
      </p:pic>
    </p:spTree>
    <p:extLst>
      <p:ext uri="{BB962C8B-B14F-4D97-AF65-F5344CB8AC3E}">
        <p14:creationId xmlns:p14="http://schemas.microsoft.com/office/powerpoint/2010/main" val="936956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845DE4-4D9F-4E28-A05D-27D189A20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5612" y="953204"/>
            <a:ext cx="3253896" cy="2299368"/>
          </a:xfrm>
          <a:prstGeom prst="rect">
            <a:avLst/>
          </a:prstGeom>
          <a:solidFill>
            <a:srgbClr val="FFFFFF">
              <a:shade val="85000"/>
            </a:srgbClr>
          </a:solidFill>
          <a:ln w="190500" cap="sq">
            <a:solidFill>
              <a:schemeClr val="tx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C9718F37-423B-498C-865B-7D5ACCD5A192}"/>
              </a:ext>
            </a:extLst>
          </p:cNvPr>
          <p:cNvPicPr>
            <a:picLocks noChangeAspect="1"/>
          </p:cNvPicPr>
          <p:nvPr/>
        </p:nvPicPr>
        <p:blipFill>
          <a:blip r:embed="rId3"/>
          <a:stretch>
            <a:fillRect/>
          </a:stretch>
        </p:blipFill>
        <p:spPr>
          <a:xfrm>
            <a:off x="0" y="5265550"/>
            <a:ext cx="6096000" cy="1675392"/>
          </a:xfrm>
          <a:prstGeom prst="rect">
            <a:avLst/>
          </a:prstGeom>
        </p:spPr>
      </p:pic>
      <p:pic>
        <p:nvPicPr>
          <p:cNvPr id="4" name="Picture 3">
            <a:extLst>
              <a:ext uri="{FF2B5EF4-FFF2-40B4-BE49-F238E27FC236}">
                <a16:creationId xmlns:a16="http://schemas.microsoft.com/office/drawing/2014/main" id="{1733D01B-611C-485C-814B-05C4CCA6F322}"/>
              </a:ext>
            </a:extLst>
          </p:cNvPr>
          <p:cNvPicPr>
            <a:picLocks noChangeAspect="1"/>
          </p:cNvPicPr>
          <p:nvPr/>
        </p:nvPicPr>
        <p:blipFill>
          <a:blip r:embed="rId4"/>
          <a:stretch>
            <a:fillRect/>
          </a:stretch>
        </p:blipFill>
        <p:spPr>
          <a:xfrm>
            <a:off x="6096000" y="4558632"/>
            <a:ext cx="6096000" cy="2299368"/>
          </a:xfrm>
          <a:prstGeom prst="rect">
            <a:avLst/>
          </a:prstGeom>
        </p:spPr>
      </p:pic>
      <p:sp>
        <p:nvSpPr>
          <p:cNvPr id="3" name="TextBox 2">
            <a:extLst>
              <a:ext uri="{FF2B5EF4-FFF2-40B4-BE49-F238E27FC236}">
                <a16:creationId xmlns:a16="http://schemas.microsoft.com/office/drawing/2014/main" id="{AC6C2F5E-70D2-477F-89F2-BAED53D71BEA}"/>
              </a:ext>
            </a:extLst>
          </p:cNvPr>
          <p:cNvSpPr txBox="1"/>
          <p:nvPr/>
        </p:nvSpPr>
        <p:spPr>
          <a:xfrm>
            <a:off x="278295" y="139147"/>
            <a:ext cx="10044265" cy="5495735"/>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800" b="1" i="1" u="none" strike="noStrike" cap="none" normalizeH="0" baseline="0" dirty="0">
                <a:ln>
                  <a:noFill/>
                </a:ln>
                <a:solidFill>
                  <a:srgbClr val="C00000"/>
                </a:solidFill>
                <a:effectLst/>
                <a:latin typeface="Times New Roman" panose="02020603050405020304" pitchFamily="18" charset="0"/>
                <a:ea typeface="Calibri" pitchFamily="34" charset="0"/>
                <a:cs typeface="Times New Roman" panose="02020603050405020304" pitchFamily="18" charset="0"/>
              </a:rPr>
              <a:t>WEBNIAR AND ORIENTATION FOR TEACHERS </a:t>
            </a:r>
            <a:r>
              <a:rPr kumimoji="0" lang="en-US" sz="2800" b="1" i="1" u="none" strike="noStrike" cap="none" normalizeH="0" dirty="0">
                <a:ln>
                  <a:noFill/>
                </a:ln>
                <a:solidFill>
                  <a:srgbClr val="C00000"/>
                </a:solidFill>
                <a:effectLst/>
                <a:latin typeface="Times New Roman" panose="02020603050405020304" pitchFamily="18" charset="0"/>
                <a:ea typeface="Calibri" pitchFamily="34" charset="0"/>
                <a:cs typeface="Times New Roman" panose="02020603050405020304" pitchFamily="18" charset="0"/>
              </a:rPr>
              <a:t>   </a:t>
            </a:r>
            <a:endParaRPr kumimoji="0" lang="en-US" sz="2800" b="1" i="1" u="none" strike="noStrike" cap="none" normalizeH="0" baseline="0" dirty="0">
              <a:ln>
                <a:noFill/>
              </a:ln>
              <a:solidFill>
                <a:srgbClr val="C00000"/>
              </a:solidFill>
              <a:effectLst/>
              <a:latin typeface="Times New Roman" panose="02020603050405020304" pitchFamily="18" charset="0"/>
              <a:ea typeface="Calibri" pitchFamily="34"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SRI PARASAKTHI COLLEGE FOR WOMEN, COURTALLAM - WOMEN, GENDER, LITERATURE: CORE CONCEPTS AND       PERSPECTIVES FROM 24TH AUGUST 2020 TO 30TH AUGUST                                                                                 </a:t>
            </a:r>
            <a:endParaRPr kumimoji="0" lang="en-US" sz="16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BIT - EFFECTIVE UTILIZATION OF ZOOM AND MICROSOFT TEAM ON 18TH AUGUST 2020                                                                                                             </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BIT - HOW TO CREATE AN EFFECTIVE PRESENTATION USING POWERPOINT AND GOOGLE SLIDES FOR </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ONLINE TEACHING - 19TH AUGUST 2020                                                                                                           </a:t>
            </a:r>
            <a:endParaRPr kumimoji="0" lang="en-US" sz="16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BIT - HOW TO USE ONLINE WHITE BOARD TOOLS AND WRITING TABLETS ON 20TH AUGUST 2020                                                                                               </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BIT -  HOW TO CONDUCT ASSESSMENT THROUGH KAHOOT AND QUIZZES ON 21ST AUGUST 2020                                                                                                 </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 BIT - HOW TO CONDUCT ASSESSMENTS THROUGH GOOGLE FORMS ON 22ND AUGUST 2020                                                                                               </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7.BIT - MODERNISATION OF IT INFRASTRUCTURE IN SCHOOLS ON 12TH SEPTEMBER 2020                                                                                                       </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 BIT - STRATEGIES FOR BETTER ASSESSMENT IN ONLINE LEARNING ON 13TH SEPTEMBER 2020</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 MY GOV QUIZ ON 9TH SEPTEMBER 2020 </a:t>
            </a:r>
            <a:endParaRPr kumimoji="0" lang="en-US" sz="16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 ONLINE TRAINING BY COE </a:t>
            </a:r>
            <a:endParaRPr kumimoji="0" lang="en-US" sz="16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E20FC08-93FD-4BAC-AC01-93F5CB6AEDCD}"/>
              </a:ext>
            </a:extLst>
          </p:cNvPr>
          <p:cNvPicPr>
            <a:picLocks noChangeAspect="1"/>
          </p:cNvPicPr>
          <p:nvPr/>
        </p:nvPicPr>
        <p:blipFill>
          <a:blip r:embed="rId5"/>
          <a:stretch>
            <a:fillRect/>
          </a:stretch>
        </p:blipFill>
        <p:spPr>
          <a:xfrm>
            <a:off x="6096000" y="4967303"/>
            <a:ext cx="1929095" cy="1043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31283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94AC3E-C1BC-4194-880C-34B6413E3FEA}"/>
              </a:ext>
            </a:extLst>
          </p:cNvPr>
          <p:cNvPicPr>
            <a:picLocks noChangeAspect="1"/>
          </p:cNvPicPr>
          <p:nvPr/>
        </p:nvPicPr>
        <p:blipFill>
          <a:blip r:embed="rId2"/>
          <a:stretch>
            <a:fillRect/>
          </a:stretch>
        </p:blipFill>
        <p:spPr>
          <a:xfrm>
            <a:off x="7792484" y="0"/>
            <a:ext cx="4399516" cy="6857999"/>
          </a:xfrm>
          <a:prstGeom prst="rect">
            <a:avLst/>
          </a:prstGeom>
        </p:spPr>
      </p:pic>
      <p:sp>
        <p:nvSpPr>
          <p:cNvPr id="3" name="TextBox 2">
            <a:extLst>
              <a:ext uri="{FF2B5EF4-FFF2-40B4-BE49-F238E27FC236}">
                <a16:creationId xmlns:a16="http://schemas.microsoft.com/office/drawing/2014/main" id="{D03552FF-8B4D-42DB-B192-99CEA352CF15}"/>
              </a:ext>
            </a:extLst>
          </p:cNvPr>
          <p:cNvSpPr txBox="1"/>
          <p:nvPr/>
        </p:nvSpPr>
        <p:spPr>
          <a:xfrm>
            <a:off x="366605" y="100659"/>
            <a:ext cx="7036906" cy="738663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ORIENTATION PROGRAMS :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MICROSOFT TEAMS WEBNIAR REGARDING ONLINE SESSION TRAINING  ON 11</a:t>
            </a:r>
            <a:r>
              <a:rPr kumimoji="0" lang="en-US" sz="1600" b="1" i="1" u="none" strike="noStrike" cap="none" normalizeH="0" baseline="3000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MAY 2020</a:t>
            </a:r>
          </a:p>
          <a:p>
            <a:pPr marL="342900" marR="0" lvl="0" indent="-342900" algn="l" defTabSz="914400" rtl="0" eaLnBrk="0" fontAlgn="base" latinLnBrk="0" hangingPunct="0">
              <a:lnSpc>
                <a:spcPct val="100000"/>
              </a:lnSpc>
              <a:spcBef>
                <a:spcPct val="0"/>
              </a:spcBef>
              <a:spcAft>
                <a:spcPct val="0"/>
              </a:spcAft>
              <a:buClrTx/>
              <a:buSzTx/>
              <a:tabLst/>
            </a:pPr>
            <a:endParaRPr kumimoji="0" lang="en-US" sz="16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2. MICROSOFT TEAMS ONLINE SESSION TRAINING PROGRAM FOR TEACHERS ON SCHOOL PREMISES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HAPPYTOTS TRAINING SESSION BY MRS. MALATHI ON 12</a:t>
            </a:r>
            <a:r>
              <a:rPr kumimoji="0" lang="en-US" sz="1600" b="1" i="1" u="none" strike="noStrike" cap="none" normalizeH="0" baseline="3000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MAY 2020</a:t>
            </a: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EXTRA MARKS INTRODUCES WEBNIAR SERIES ON ROLE OF TECHNOLOGY IN EDUCATION ON 27</a:t>
            </a:r>
            <a:r>
              <a:rPr kumimoji="0" lang="en-US" sz="1600" b="1" i="1" u="none" strike="noStrike" cap="none" normalizeH="0" baseline="3000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 </a:t>
            </a: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JUNE 2020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5. WHITE HAT Jr. EDGE TRAINING PROGRAM ON 11</a:t>
            </a:r>
            <a:r>
              <a:rPr kumimoji="0" lang="en-US" sz="1600" b="1" i="1" u="none" strike="noStrike" cap="none" normalizeH="0" baseline="3000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TH</a:t>
            </a: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SEPTEMBER 2020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6 . EFFECTIVE TIME MANAGEMENT IN CLASSROOM CONDUCTED BY OXFORD UNIVERSITY PRESS  ON 19</a:t>
            </a:r>
            <a:r>
              <a:rPr kumimoji="0" lang="en-US" sz="1600" b="1" i="1" u="none" strike="noStrike" cap="none" normalizeH="0" baseline="3000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TH</a:t>
            </a: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SEPTEMBER 2020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7. MICROSOFT TEAMS ONLINE SESSION TRAINING PROGRAM ON 25</a:t>
            </a:r>
            <a:r>
              <a:rPr kumimoji="0" lang="en-US" sz="1600" b="1" i="1" u="none" strike="noStrike" cap="none" normalizeH="0" baseline="3000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TH</a:t>
            </a:r>
            <a:r>
              <a:rPr kumimoji="0" lang="en-US" sz="1600"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SEPTEMBER 2020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JAN ANDOLAN FOR COVID-19 APPROPRIATE BEHAVIOUR PLEDGE ON 10</a:t>
            </a:r>
            <a:r>
              <a:rPr kumimoji="0" lang="en-US" sz="1600" b="1" i="1" u="none" strike="noStrike" cap="none" normalizeH="0" baseline="3000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OCTOBER 2020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 </a:t>
            </a:r>
            <a:r>
              <a:rPr lang="en-US" sz="1600" b="1" i="1" dirty="0">
                <a:latin typeface="Times New Roman" panose="02020603050405020304" pitchFamily="18" charset="0"/>
                <a:cs typeface="Times New Roman" panose="02020603050405020304" pitchFamily="18" charset="0"/>
              </a:rPr>
              <a:t>AICTE for ARTIFICIAL INTELLIGENCE TRAINING </a:t>
            </a:r>
          </a:p>
          <a:p>
            <a:pPr defTabSz="914400" eaLnBrk="0" fontAlgn="base" hangingPunct="0">
              <a:spcBef>
                <a:spcPct val="0"/>
              </a:spcBef>
              <a:spcAft>
                <a:spcPct val="0"/>
              </a:spcAft>
            </a:pPr>
            <a:r>
              <a:rPr lang="en-US" sz="1600" b="1" i="1" dirty="0">
                <a:latin typeface="Times New Roman" panose="02020603050405020304" pitchFamily="18" charset="0"/>
                <a:cs typeface="Times New Roman" panose="02020603050405020304" pitchFamily="18" charset="0"/>
              </a:rPr>
              <a:t>CS DEPT TEACHERS</a:t>
            </a:r>
            <a:endParaRPr lang="en-IN" sz="1600" b="1" i="1"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FA09F37-AAC5-48E1-9C6E-A5D69CFC6183}"/>
              </a:ext>
            </a:extLst>
          </p:cNvPr>
          <p:cNvPicPr>
            <a:picLocks noChangeAspect="1"/>
          </p:cNvPicPr>
          <p:nvPr/>
        </p:nvPicPr>
        <p:blipFill>
          <a:blip r:embed="rId3"/>
          <a:stretch>
            <a:fillRect/>
          </a:stretch>
        </p:blipFill>
        <p:spPr>
          <a:xfrm>
            <a:off x="8120579" y="284921"/>
            <a:ext cx="3743325" cy="1219200"/>
          </a:xfrm>
          <a:prstGeom prst="rect">
            <a:avLst/>
          </a:prstGeom>
        </p:spPr>
      </p:pic>
      <p:pic>
        <p:nvPicPr>
          <p:cNvPr id="5" name="Picture 4">
            <a:extLst>
              <a:ext uri="{FF2B5EF4-FFF2-40B4-BE49-F238E27FC236}">
                <a16:creationId xmlns:a16="http://schemas.microsoft.com/office/drawing/2014/main" id="{DE5D6267-9191-4FE9-9208-9EECC69022B5}"/>
              </a:ext>
            </a:extLst>
          </p:cNvPr>
          <p:cNvPicPr>
            <a:picLocks noChangeAspect="1"/>
          </p:cNvPicPr>
          <p:nvPr/>
        </p:nvPicPr>
        <p:blipFill>
          <a:blip r:embed="rId4"/>
          <a:stretch>
            <a:fillRect/>
          </a:stretch>
        </p:blipFill>
        <p:spPr>
          <a:xfrm>
            <a:off x="8120579" y="3989226"/>
            <a:ext cx="3354353" cy="12477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3F80DC0E-50FB-40E9-88BE-3A5BC873BC76}"/>
              </a:ext>
            </a:extLst>
          </p:cNvPr>
          <p:cNvPicPr>
            <a:picLocks noChangeAspect="1"/>
          </p:cNvPicPr>
          <p:nvPr/>
        </p:nvPicPr>
        <p:blipFill>
          <a:blip r:embed="rId5"/>
          <a:stretch>
            <a:fillRect/>
          </a:stretch>
        </p:blipFill>
        <p:spPr>
          <a:xfrm>
            <a:off x="10896909" y="5469477"/>
            <a:ext cx="1156045" cy="11560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0" name="Picture 2" descr="AICTE to set up four teacher training academies in India">
            <a:extLst>
              <a:ext uri="{FF2B5EF4-FFF2-40B4-BE49-F238E27FC236}">
                <a16:creationId xmlns:a16="http://schemas.microsoft.com/office/drawing/2014/main" id="{190F0545-C0CB-448F-AE3A-86E494EB8A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0579" y="5435705"/>
            <a:ext cx="2539810" cy="1422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449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C2229-4ACE-4417-AC98-FCD202E610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96786AB-116A-4451-B95B-1DFDD212DA1E}"/>
              </a:ext>
            </a:extLst>
          </p:cNvPr>
          <p:cNvSpPr/>
          <p:nvPr/>
        </p:nvSpPr>
        <p:spPr>
          <a:xfrm rot="2438299">
            <a:off x="2887548" y="1700139"/>
            <a:ext cx="5870517" cy="1754326"/>
          </a:xfrm>
          <a:prstGeom prst="rect">
            <a:avLst/>
          </a:prstGeom>
          <a:noFill/>
        </p:spPr>
        <p:txBody>
          <a:bodyPr wrap="square" lIns="91440" tIns="45720" rIns="91440" bIns="45720">
            <a:spAutoFit/>
          </a:bodyP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rPr>
              <a:t>STUDENTS WEBINARS</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625858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3F636-6F98-40B3-8BC8-B7B39E192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24939" cy="48575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C1001212-B4CD-4B8C-AC0F-121A8374A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939" y="0"/>
            <a:ext cx="6467061" cy="48575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7A28936-EF20-4589-B6E0-B1C9ACAE2D8A}"/>
              </a:ext>
            </a:extLst>
          </p:cNvPr>
          <p:cNvSpPr txBox="1"/>
          <p:nvPr/>
        </p:nvSpPr>
        <p:spPr>
          <a:xfrm>
            <a:off x="0" y="4857540"/>
            <a:ext cx="11290852" cy="1890069"/>
          </a:xfrm>
          <a:prstGeom prst="rect">
            <a:avLst/>
          </a:prstGeom>
          <a:noFill/>
        </p:spPr>
        <p:txBody>
          <a:bodyPr wrap="square">
            <a:spAutoFit/>
          </a:bodyPr>
          <a:lstStyle/>
          <a:p>
            <a:pPr>
              <a:lnSpc>
                <a:spcPct val="150000"/>
              </a:lnSpc>
            </a:pPr>
            <a:r>
              <a:rPr lang="en-US" sz="2000" b="1" i="1" dirty="0">
                <a:effectLst/>
                <a:latin typeface="Times New Roman" panose="02020603050405020304" pitchFamily="18" charset="0"/>
                <a:ea typeface="Times New Roman" panose="02020603050405020304" pitchFamily="18" charset="0"/>
              </a:rPr>
              <a:t>We have encouraged the students to participate in HRM live ( Hon’ble Education Minister , Shri Ramesh </a:t>
            </a:r>
            <a:r>
              <a:rPr lang="en-US" sz="2000" b="1" i="1" dirty="0" err="1">
                <a:effectLst/>
                <a:latin typeface="Times New Roman" panose="02020603050405020304" pitchFamily="18" charset="0"/>
                <a:ea typeface="Times New Roman" panose="02020603050405020304" pitchFamily="18" charset="0"/>
              </a:rPr>
              <a:t>Pokhriyal</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Nishank</a:t>
            </a:r>
            <a:r>
              <a:rPr lang="en-US" sz="2000" b="1" i="1" dirty="0">
                <a:effectLst/>
                <a:latin typeface="Times New Roman" panose="02020603050405020304" pitchFamily="18" charset="0"/>
                <a:ea typeface="Times New Roman" panose="02020603050405020304" pitchFamily="18" charset="0"/>
              </a:rPr>
              <a:t>’ Webinar for students) Through this session our kids attended the session effectively and raised their queries related to exams, academic year, online applications, etc. </a:t>
            </a:r>
            <a:r>
              <a:rPr lang="en-US" sz="2000" b="1" i="1" dirty="0">
                <a:latin typeface="Times New Roman" panose="02020603050405020304" pitchFamily="18" charset="0"/>
                <a:ea typeface="Times New Roman" panose="02020603050405020304" pitchFamily="18" charset="0"/>
              </a:rPr>
              <a:t>Students </a:t>
            </a:r>
            <a:r>
              <a:rPr lang="en-US" sz="2000" b="1" i="1" dirty="0" err="1">
                <a:latin typeface="Times New Roman" panose="02020603050405020304" pitchFamily="18" charset="0"/>
                <a:ea typeface="Times New Roman" panose="02020603050405020304" pitchFamily="18" charset="0"/>
              </a:rPr>
              <a:t>enthusiatically</a:t>
            </a:r>
            <a:r>
              <a:rPr lang="en-US" sz="2000" b="1" i="1" dirty="0">
                <a:latin typeface="Times New Roman" panose="02020603050405020304" pitchFamily="18" charset="0"/>
                <a:ea typeface="Times New Roman" panose="02020603050405020304" pitchFamily="18" charset="0"/>
              </a:rPr>
              <a:t> involved in all webinars.</a:t>
            </a:r>
            <a:endParaRPr lang="en-IN" sz="2000" b="1" i="1" dirty="0"/>
          </a:p>
        </p:txBody>
      </p:sp>
    </p:spTree>
    <p:extLst>
      <p:ext uri="{BB962C8B-B14F-4D97-AF65-F5344CB8AC3E}">
        <p14:creationId xmlns:p14="http://schemas.microsoft.com/office/powerpoint/2010/main" val="209822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AF610A-3A86-442F-9B1A-C44835AC54D4}"/>
              </a:ext>
            </a:extLst>
          </p:cNvPr>
          <p:cNvSpPr txBox="1"/>
          <p:nvPr/>
        </p:nvSpPr>
        <p:spPr>
          <a:xfrm>
            <a:off x="5994744" y="192154"/>
            <a:ext cx="6112566" cy="6407973"/>
          </a:xfrm>
          <a:prstGeom prst="rect">
            <a:avLst/>
          </a:prstGeom>
          <a:noFill/>
        </p:spPr>
        <p:txBody>
          <a:bodyPr wrap="square">
            <a:spAutoFit/>
          </a:bodyPr>
          <a:lstStyle/>
          <a:p>
            <a:pPr algn="ctr">
              <a:lnSpc>
                <a:spcPct val="150000"/>
              </a:lnSpc>
            </a:pPr>
            <a:r>
              <a:rPr lang="en-US" sz="2800" b="1" i="1" dirty="0">
                <a:solidFill>
                  <a:srgbClr val="C00000"/>
                </a:solidFill>
                <a:latin typeface="Times New Roman" panose="02020603050405020304" pitchFamily="18" charset="0"/>
                <a:cs typeface="Times New Roman" panose="02020603050405020304" pitchFamily="18" charset="0"/>
              </a:rPr>
              <a:t>Intel and CBSE Set New Guinness World Record</a:t>
            </a:r>
          </a:p>
          <a:p>
            <a:pPr>
              <a:lnSpc>
                <a:spcPct val="150000"/>
              </a:lnSpc>
            </a:pPr>
            <a:endParaRPr lang="en-US" sz="2000" b="1" i="1" dirty="0">
              <a:latin typeface="Times New Roman" panose="02020603050405020304" pitchFamily="18" charset="0"/>
              <a:cs typeface="Times New Roman" panose="02020603050405020304" pitchFamily="18" charset="0"/>
            </a:endParaRPr>
          </a:p>
          <a:p>
            <a:pPr>
              <a:lnSpc>
                <a:spcPct val="150000"/>
              </a:lnSpc>
            </a:pPr>
            <a:r>
              <a:rPr lang="en-US" sz="2000" b="1" i="1" dirty="0">
                <a:latin typeface="Times New Roman" panose="02020603050405020304" pitchFamily="18" charset="0"/>
                <a:cs typeface="Times New Roman" panose="02020603050405020304" pitchFamily="18" charset="0"/>
              </a:rPr>
              <a:t>The AI For Youth Virtual Symposium being held from October 13th to 17th is a part of this continued effort to enable India’s youth to learn AI readiness skills, gain an immersive experience and witness AI social impact projects created by their peers. The inauguration of the symposium saw Shri Ramesh </a:t>
            </a:r>
            <a:r>
              <a:rPr lang="en-US" sz="2000" b="1" i="1" dirty="0" err="1">
                <a:latin typeface="Times New Roman" panose="02020603050405020304" pitchFamily="18" charset="0"/>
                <a:cs typeface="Times New Roman" panose="02020603050405020304" pitchFamily="18" charset="0"/>
              </a:rPr>
              <a:t>Pokhriyal</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Nishank</a:t>
            </a:r>
            <a:r>
              <a:rPr lang="en-US" sz="2000" b="1" i="1" dirty="0">
                <a:latin typeface="Times New Roman" panose="02020603050405020304" pitchFamily="18" charset="0"/>
                <a:cs typeface="Times New Roman" panose="02020603050405020304" pitchFamily="18" charset="0"/>
              </a:rPr>
              <a:t>, Honorable Minister of Education, launch over 200 multi-disciplinary AI integrated lesson plans in a digital format to enhance teaching and learning across classes 6 to 12.</a:t>
            </a:r>
          </a:p>
        </p:txBody>
      </p:sp>
      <p:pic>
        <p:nvPicPr>
          <p:cNvPr id="3" name="Picture 2">
            <a:extLst>
              <a:ext uri="{FF2B5EF4-FFF2-40B4-BE49-F238E27FC236}">
                <a16:creationId xmlns:a16="http://schemas.microsoft.com/office/drawing/2014/main" id="{EBDD9EE8-DB3E-47CD-852B-C5E2ACF01513}"/>
              </a:ext>
            </a:extLst>
          </p:cNvPr>
          <p:cNvPicPr>
            <a:picLocks noChangeAspect="1"/>
          </p:cNvPicPr>
          <p:nvPr/>
        </p:nvPicPr>
        <p:blipFill>
          <a:blip r:embed="rId2"/>
          <a:stretch>
            <a:fillRect/>
          </a:stretch>
        </p:blipFill>
        <p:spPr>
          <a:xfrm>
            <a:off x="84690" y="192154"/>
            <a:ext cx="5530919" cy="666584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116777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7A5FCC-2454-46C4-A53F-5CA410033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4156"/>
            <a:ext cx="6380480" cy="5903844"/>
          </a:xfrm>
          <a:prstGeom prst="rect">
            <a:avLst/>
          </a:prstGeom>
        </p:spPr>
      </p:pic>
      <p:pic>
        <p:nvPicPr>
          <p:cNvPr id="7" name="Picture 6">
            <a:extLst>
              <a:ext uri="{FF2B5EF4-FFF2-40B4-BE49-F238E27FC236}">
                <a16:creationId xmlns:a16="http://schemas.microsoft.com/office/drawing/2014/main" id="{B187F285-DB72-43C6-B27B-ACB25B92C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220" y="954156"/>
            <a:ext cx="5892779" cy="5903843"/>
          </a:xfrm>
          <a:prstGeom prst="rect">
            <a:avLst/>
          </a:prstGeom>
        </p:spPr>
      </p:pic>
      <p:sp>
        <p:nvSpPr>
          <p:cNvPr id="6" name="TextBox 5">
            <a:extLst>
              <a:ext uri="{FF2B5EF4-FFF2-40B4-BE49-F238E27FC236}">
                <a16:creationId xmlns:a16="http://schemas.microsoft.com/office/drawing/2014/main" id="{2F1C05A6-7DC0-4940-9267-70CB2721BC71}"/>
              </a:ext>
            </a:extLst>
          </p:cNvPr>
          <p:cNvSpPr txBox="1"/>
          <p:nvPr/>
        </p:nvSpPr>
        <p:spPr>
          <a:xfrm>
            <a:off x="2484783" y="124096"/>
            <a:ext cx="6102626" cy="738664"/>
          </a:xfrm>
          <a:prstGeom prst="rect">
            <a:avLst/>
          </a:prstGeom>
          <a:noFill/>
        </p:spPr>
        <p:txBody>
          <a:bodyPr wrap="square">
            <a:spAutoFit/>
          </a:bodyPr>
          <a:lstStyle/>
          <a:p>
            <a:pPr algn="ctr"/>
            <a:r>
              <a:rPr kumimoji="0" lang="en-US" sz="2400" b="1" i="0" u="none" strike="noStrike" cap="none" normalizeH="0" baseline="0" dirty="0">
                <a:ln>
                  <a:noFill/>
                </a:ln>
                <a:solidFill>
                  <a:srgbClr val="FF0000"/>
                </a:solidFill>
                <a:effectLst/>
                <a:latin typeface="Algerian" panose="04020705040A02060702" pitchFamily="82" charset="0"/>
                <a:ea typeface="Calibri" pitchFamily="34" charset="0"/>
                <a:cs typeface="Times New Roman" pitchFamily="18" charset="0"/>
              </a:rPr>
              <a:t>AUGMENTED REALITY PRESENTATION </a:t>
            </a:r>
          </a:p>
          <a:p>
            <a:pPr algn="ctr"/>
            <a:endParaRPr lang="en-IN"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3371851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C4418-B3BF-4758-9BBA-908EB8F3B3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935" b="35217"/>
          <a:stretch/>
        </p:blipFill>
        <p:spPr>
          <a:xfrm>
            <a:off x="0" y="1"/>
            <a:ext cx="6321286" cy="6858000"/>
          </a:xfrm>
        </p:spPr>
      </p:pic>
      <p:sp>
        <p:nvSpPr>
          <p:cNvPr id="8" name="TextBox 7">
            <a:extLst>
              <a:ext uri="{FF2B5EF4-FFF2-40B4-BE49-F238E27FC236}">
                <a16:creationId xmlns:a16="http://schemas.microsoft.com/office/drawing/2014/main" id="{19F7C02E-8825-470C-99BF-52484BF01BDD}"/>
              </a:ext>
            </a:extLst>
          </p:cNvPr>
          <p:cNvSpPr txBox="1"/>
          <p:nvPr/>
        </p:nvSpPr>
        <p:spPr>
          <a:xfrm>
            <a:off x="6321286" y="2392354"/>
            <a:ext cx="5883965" cy="4465646"/>
          </a:xfrm>
          <a:prstGeom prst="rect">
            <a:avLst/>
          </a:prstGeom>
          <a:solidFill>
            <a:srgbClr val="92D050"/>
          </a:solidFill>
        </p:spPr>
        <p:txBody>
          <a:bodyPr wrap="square" rtlCol="0">
            <a:spAutoFit/>
          </a:bodyPr>
          <a:lstStyle/>
          <a:p>
            <a:pPr>
              <a:lnSpc>
                <a:spcPct val="150000"/>
              </a:lnSpc>
            </a:pPr>
            <a:r>
              <a:rPr lang="en-US" sz="2400" b="1" i="1" dirty="0">
                <a:effectLst/>
                <a:latin typeface="Times New Roman" panose="02020603050405020304" pitchFamily="18" charset="0"/>
                <a:ea typeface="Times New Roman" panose="02020603050405020304" pitchFamily="18" charset="0"/>
              </a:rPr>
              <a:t>Art must be integrated with the teaching and learning process of all academic subjects from classes 1 to 12, to promote active/experiential learning for “connecting knowledge to life outside the school, ensuring that learning shifts away from rote methods and for enriching the curriculum, so that it goes beyond textbooks”. </a:t>
            </a:r>
            <a:endParaRPr lang="en-IN" sz="2400" b="1" i="1" dirty="0"/>
          </a:p>
        </p:txBody>
      </p:sp>
      <p:pic>
        <p:nvPicPr>
          <p:cNvPr id="11" name="Picture 10">
            <a:extLst>
              <a:ext uri="{FF2B5EF4-FFF2-40B4-BE49-F238E27FC236}">
                <a16:creationId xmlns:a16="http://schemas.microsoft.com/office/drawing/2014/main" id="{099FCB05-6475-43CE-81DB-4DD52BD27756}"/>
              </a:ext>
            </a:extLst>
          </p:cNvPr>
          <p:cNvPicPr>
            <a:picLocks noChangeAspect="1"/>
          </p:cNvPicPr>
          <p:nvPr/>
        </p:nvPicPr>
        <p:blipFill>
          <a:blip r:embed="rId3"/>
          <a:stretch>
            <a:fillRect/>
          </a:stretch>
        </p:blipFill>
        <p:spPr>
          <a:xfrm>
            <a:off x="6321286" y="1"/>
            <a:ext cx="5870714" cy="2405270"/>
          </a:xfrm>
          <a:prstGeom prst="rect">
            <a:avLst/>
          </a:prstGeom>
        </p:spPr>
      </p:pic>
    </p:spTree>
    <p:extLst>
      <p:ext uri="{BB962C8B-B14F-4D97-AF65-F5344CB8AC3E}">
        <p14:creationId xmlns:p14="http://schemas.microsoft.com/office/powerpoint/2010/main" val="692450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F6BFCA-C374-415D-B11A-D0D1B0B56DE3}"/>
              </a:ext>
            </a:extLst>
          </p:cNvPr>
          <p:cNvSpPr txBox="1"/>
          <p:nvPr/>
        </p:nvSpPr>
        <p:spPr>
          <a:xfrm>
            <a:off x="3051313" y="385315"/>
            <a:ext cx="6102626" cy="6107249"/>
          </a:xfrm>
          <a:prstGeom prst="rect">
            <a:avLst/>
          </a:prstGeom>
          <a:noFill/>
        </p:spPr>
        <p:txBody>
          <a:bodyPr wrap="square">
            <a:spAutoFit/>
          </a:bodyPr>
          <a:lstStyle/>
          <a:p>
            <a:pPr algn="just">
              <a:lnSpc>
                <a:spcPct val="200000"/>
              </a:lnSpc>
            </a:pPr>
            <a:r>
              <a:rPr lang="en-US" sz="1800" dirty="0">
                <a:effectLst/>
                <a:latin typeface="Times New Roman" panose="02020603050405020304" pitchFamily="18" charset="0"/>
                <a:ea typeface="Times New Roman" panose="02020603050405020304" pitchFamily="18" charset="0"/>
              </a:rPr>
              <a:t>Cent percent result in Class X in the year 2019-20 </a:t>
            </a:r>
            <a:endParaRPr lang="en-IN" sz="1400" dirty="0">
              <a:effectLst/>
              <a:latin typeface="Calibri" panose="020F0502020204030204" pitchFamily="34" charset="0"/>
              <a:ea typeface="Calibri" panose="020F0502020204030204" pitchFamily="34" charset="0"/>
            </a:endParaRPr>
          </a:p>
          <a:p>
            <a:pPr algn="just">
              <a:lnSpc>
                <a:spcPct val="200000"/>
              </a:lnSpc>
            </a:pPr>
            <a:r>
              <a:rPr lang="en-US" sz="1800" dirty="0" err="1">
                <a:effectLst/>
                <a:latin typeface="Times New Roman" panose="02020603050405020304" pitchFamily="18" charset="0"/>
                <a:ea typeface="Times New Roman" panose="02020603050405020304" pitchFamily="18" charset="0"/>
              </a:rPr>
              <a:t>Agurchand</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Manmull</a:t>
            </a:r>
            <a:r>
              <a:rPr lang="en-US" sz="1800" dirty="0">
                <a:effectLst/>
                <a:latin typeface="Times New Roman" panose="02020603050405020304" pitchFamily="18" charset="0"/>
                <a:ea typeface="Times New Roman" panose="02020603050405020304" pitchFamily="18" charset="0"/>
              </a:rPr>
              <a:t> Jain School has a big reason to rejoice during these pandemic times, with the CBSE Class X results making waves of happy news in the entire AMJS family across the globe.  Our children had appeared for their Class X exams and achieved a 100% pass percentage. This year again, AMJS students have lived up to the expectations of the parents and the teachers with a proud smile of accomplishment on every face. Their overall percentiles and hundred percent marks in many subjects have set a new benchmark for all AMJS students to aim for the stars.</a:t>
            </a:r>
            <a:endParaRPr lang="en-IN" sz="1400" dirty="0">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AF48CE7F-084E-42DB-ACA8-7646C6147ECD}"/>
              </a:ext>
            </a:extLst>
          </p:cNvPr>
          <p:cNvPicPr>
            <a:picLocks noChangeAspect="1"/>
          </p:cNvPicPr>
          <p:nvPr/>
        </p:nvPicPr>
        <p:blipFill>
          <a:blip r:embed="rId2"/>
          <a:stretch>
            <a:fillRect/>
          </a:stretch>
        </p:blipFill>
        <p:spPr>
          <a:xfrm>
            <a:off x="-69574" y="2614612"/>
            <a:ext cx="12261574" cy="4432231"/>
          </a:xfrm>
          <a:prstGeom prst="rect">
            <a:avLst/>
          </a:prstGeom>
        </p:spPr>
      </p:pic>
      <p:sp>
        <p:nvSpPr>
          <p:cNvPr id="7" name="TextBox 6">
            <a:extLst>
              <a:ext uri="{FF2B5EF4-FFF2-40B4-BE49-F238E27FC236}">
                <a16:creationId xmlns:a16="http://schemas.microsoft.com/office/drawing/2014/main" id="{B973EC2F-1188-4627-AE73-A6498B1E9317}"/>
              </a:ext>
            </a:extLst>
          </p:cNvPr>
          <p:cNvSpPr txBox="1"/>
          <p:nvPr/>
        </p:nvSpPr>
        <p:spPr>
          <a:xfrm>
            <a:off x="-69574" y="139148"/>
            <a:ext cx="12261574" cy="2475464"/>
          </a:xfrm>
          <a:prstGeom prst="rect">
            <a:avLst/>
          </a:prstGeom>
          <a:solidFill>
            <a:schemeClr val="bg1"/>
          </a:solidFill>
        </p:spPr>
        <p:txBody>
          <a:bodyPr wrap="square" rtlCol="0">
            <a:spAutoFit/>
          </a:bodyPr>
          <a:lstStyle/>
          <a:p>
            <a:endParaRPr lang="en-IN" dirty="0"/>
          </a:p>
        </p:txBody>
      </p:sp>
      <p:sp>
        <p:nvSpPr>
          <p:cNvPr id="11" name="TextBox 10">
            <a:extLst>
              <a:ext uri="{FF2B5EF4-FFF2-40B4-BE49-F238E27FC236}">
                <a16:creationId xmlns:a16="http://schemas.microsoft.com/office/drawing/2014/main" id="{F275BCAB-FEE3-45EC-87F7-E4AC6018F51D}"/>
              </a:ext>
            </a:extLst>
          </p:cNvPr>
          <p:cNvSpPr txBox="1"/>
          <p:nvPr/>
        </p:nvSpPr>
        <p:spPr>
          <a:xfrm>
            <a:off x="238538" y="469797"/>
            <a:ext cx="11873947" cy="3521926"/>
          </a:xfrm>
          <a:prstGeom prst="rect">
            <a:avLst/>
          </a:prstGeom>
          <a:noFill/>
        </p:spPr>
        <p:txBody>
          <a:bodyPr wrap="square">
            <a:spAutoFit/>
          </a:bodyPr>
          <a:lstStyle/>
          <a:p>
            <a:pPr algn="just">
              <a:lnSpc>
                <a:spcPct val="200000"/>
              </a:lnSpc>
            </a:pPr>
            <a:r>
              <a:rPr lang="en-US" sz="2400" b="1" i="1" dirty="0">
                <a:effectLst/>
                <a:latin typeface="Times New Roman" panose="02020603050405020304" pitchFamily="18" charset="0"/>
                <a:ea typeface="Times New Roman" panose="02020603050405020304" pitchFamily="18" charset="0"/>
              </a:rPr>
              <a:t>Cent percent result in Class X in the year 2019-20</a:t>
            </a:r>
            <a:r>
              <a:rPr lang="en-US" sz="1800" dirty="0">
                <a:effectLst/>
                <a:latin typeface="Times New Roman" panose="02020603050405020304" pitchFamily="18" charset="0"/>
                <a:ea typeface="Times New Roman" panose="02020603050405020304" pitchFamily="18" charset="0"/>
              </a:rPr>
              <a:t> </a:t>
            </a:r>
            <a:endParaRPr lang="en-IN" sz="1400" dirty="0">
              <a:effectLst/>
              <a:latin typeface="Calibri" panose="020F0502020204030204" pitchFamily="34" charset="0"/>
              <a:ea typeface="Calibri" panose="020F0502020204030204" pitchFamily="34" charset="0"/>
            </a:endParaRPr>
          </a:p>
          <a:p>
            <a:pPr algn="just">
              <a:lnSpc>
                <a:spcPct val="200000"/>
              </a:lnSpc>
            </a:pPr>
            <a:r>
              <a:rPr lang="en-US" sz="1800" b="1" i="1" dirty="0" err="1">
                <a:effectLst/>
                <a:latin typeface="Times New Roman" panose="02020603050405020304" pitchFamily="18" charset="0"/>
                <a:ea typeface="Times New Roman" panose="02020603050405020304" pitchFamily="18" charset="0"/>
              </a:rPr>
              <a:t>Agurchand</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Manmull</a:t>
            </a:r>
            <a:r>
              <a:rPr lang="en-US" sz="1800" b="1" i="1" dirty="0">
                <a:effectLst/>
                <a:latin typeface="Times New Roman" panose="02020603050405020304" pitchFamily="18" charset="0"/>
                <a:ea typeface="Times New Roman" panose="02020603050405020304" pitchFamily="18" charset="0"/>
              </a:rPr>
              <a:t> Jain School has a big reason to rejoice during these pandemic times, with the CBSE Class X results making waves of happy news in the entire AMJS family across the globe.  Our children had appeared for their Class X exams and achieved a 100% pass percentage. This year again, AMJS students have lived up to the expectations of the parents and the teachers with a proud smile of accomplishment on every face. Their overall percentiles and hundred percent marks in many subjects have set a new benchmark for all AMJS students to aim for the stars.</a:t>
            </a:r>
            <a:endParaRPr lang="en-IN" sz="1400" b="1"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38307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C9FA9A-C476-4693-BAB0-F4208DB64545}"/>
              </a:ext>
            </a:extLst>
          </p:cNvPr>
          <p:cNvPicPr>
            <a:picLocks noChangeAspect="1"/>
          </p:cNvPicPr>
          <p:nvPr/>
        </p:nvPicPr>
        <p:blipFill>
          <a:blip r:embed="rId2"/>
          <a:stretch>
            <a:fillRect/>
          </a:stretch>
        </p:blipFill>
        <p:spPr>
          <a:xfrm>
            <a:off x="0" y="-79512"/>
            <a:ext cx="12192000" cy="4708248"/>
          </a:xfrm>
          <a:prstGeom prst="rect">
            <a:avLst/>
          </a:prstGeom>
        </p:spPr>
      </p:pic>
      <p:sp>
        <p:nvSpPr>
          <p:cNvPr id="5" name="TextBox 4">
            <a:extLst>
              <a:ext uri="{FF2B5EF4-FFF2-40B4-BE49-F238E27FC236}">
                <a16:creationId xmlns:a16="http://schemas.microsoft.com/office/drawing/2014/main" id="{BE09DF88-379A-494A-ACAA-D9F7FB13D14D}"/>
              </a:ext>
            </a:extLst>
          </p:cNvPr>
          <p:cNvSpPr txBox="1"/>
          <p:nvPr/>
        </p:nvSpPr>
        <p:spPr>
          <a:xfrm>
            <a:off x="124239" y="4615896"/>
            <a:ext cx="11943522" cy="1889620"/>
          </a:xfrm>
          <a:prstGeom prst="rect">
            <a:avLst/>
          </a:prstGeom>
          <a:noFill/>
        </p:spPr>
        <p:txBody>
          <a:bodyPr wrap="square">
            <a:spAutoFit/>
          </a:bodyPr>
          <a:lstStyle/>
          <a:p>
            <a:pPr algn="just">
              <a:lnSpc>
                <a:spcPct val="150000"/>
              </a:lnSpc>
            </a:pP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PTM meeting was conducive and fruitful. It was a nice forum to reflect upon the child's progress and areas of development. The meeting helped to create better understanding between parents and teachers and build harmonious relationship between the school and the community. The event witnessed around 85% attendance thus displaying enthusiastic interest among parents for the smooth working and progress of the school.</a:t>
            </a:r>
            <a:endParaRPr lang="en-IN" sz="1600" b="1" i="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F2C72CA-81B1-48A3-AD4F-61F5FDDE7EB9}"/>
              </a:ext>
            </a:extLst>
          </p:cNvPr>
          <p:cNvPicPr>
            <a:picLocks noChangeAspect="1"/>
          </p:cNvPicPr>
          <p:nvPr/>
        </p:nvPicPr>
        <p:blipFill rotWithShape="1">
          <a:blip r:embed="rId3"/>
          <a:srcRect l="11546" t="84058" r="11497" b="8987"/>
          <a:stretch/>
        </p:blipFill>
        <p:spPr>
          <a:xfrm>
            <a:off x="1639956" y="0"/>
            <a:ext cx="9193695" cy="477078"/>
          </a:xfrm>
          <a:prstGeom prst="rect">
            <a:avLst/>
          </a:prstGeom>
        </p:spPr>
      </p:pic>
    </p:spTree>
    <p:extLst>
      <p:ext uri="{BB962C8B-B14F-4D97-AF65-F5344CB8AC3E}">
        <p14:creationId xmlns:p14="http://schemas.microsoft.com/office/powerpoint/2010/main" val="2610009518"/>
      </p:ext>
    </p:extLst>
  </p:cSld>
  <p:clrMapOvr>
    <a:masterClrMapping/>
  </p:clrMapOvr>
</p:sld>
</file>

<file path=ppt/theme/theme1.xml><?xml version="1.0" encoding="utf-8"?>
<a:theme xmlns:a="http://schemas.openxmlformats.org/drawingml/2006/main" name="Gallery">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2583</TotalTime>
  <Words>2663</Words>
  <Application>Microsoft Office PowerPoint</Application>
  <PresentationFormat>Widescreen</PresentationFormat>
  <Paragraphs>125</Paragraphs>
  <Slides>55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Algerian</vt:lpstr>
      <vt:lpstr>Arial</vt:lpstr>
      <vt:lpstr>Arial Black</vt:lpstr>
      <vt:lpstr>Bell MT</vt:lpstr>
      <vt:lpstr>Calibri</vt:lpstr>
      <vt:lpstr>French Script MT</vt:lpstr>
      <vt:lpstr>Lucida Calligraphy</vt:lpstr>
      <vt:lpstr>Palatino Linotype</vt:lpstr>
      <vt:lpstr>Times New Roman</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Deepa</dc:creator>
  <cp:lastModifiedBy>kannathalsp</cp:lastModifiedBy>
  <cp:revision>159</cp:revision>
  <dcterms:created xsi:type="dcterms:W3CDTF">2020-12-10T15:39:15Z</dcterms:created>
  <dcterms:modified xsi:type="dcterms:W3CDTF">2021-06-26T08:22:42Z</dcterms:modified>
</cp:coreProperties>
</file>